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  <p:sldMasterId id="2147483668" r:id="rId3"/>
    <p:sldMasterId id="2147483678" r:id="rId4"/>
    <p:sldMasterId id="2147483688" r:id="rId5"/>
    <p:sldMasterId id="2147483698" r:id="rId6"/>
  </p:sldMasterIdLst>
  <p:notesMasterIdLst>
    <p:notesMasterId r:id="rId75"/>
  </p:notesMasterIdLst>
  <p:sldIdLst>
    <p:sldId id="256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317" r:id="rId15"/>
    <p:sldId id="266" r:id="rId16"/>
    <p:sldId id="318" r:id="rId17"/>
    <p:sldId id="267" r:id="rId18"/>
    <p:sldId id="268" r:id="rId19"/>
    <p:sldId id="269" r:id="rId20"/>
    <p:sldId id="270" r:id="rId21"/>
    <p:sldId id="271" r:id="rId22"/>
    <p:sldId id="272" r:id="rId23"/>
    <p:sldId id="331" r:id="rId24"/>
    <p:sldId id="273" r:id="rId25"/>
    <p:sldId id="330" r:id="rId26"/>
    <p:sldId id="274" r:id="rId27"/>
    <p:sldId id="275" r:id="rId28"/>
    <p:sldId id="319" r:id="rId29"/>
    <p:sldId id="276" r:id="rId30"/>
    <p:sldId id="283" r:id="rId31"/>
    <p:sldId id="320" r:id="rId32"/>
    <p:sldId id="321" r:id="rId33"/>
    <p:sldId id="311" r:id="rId34"/>
    <p:sldId id="312" r:id="rId35"/>
    <p:sldId id="322" r:id="rId36"/>
    <p:sldId id="323" r:id="rId37"/>
    <p:sldId id="313" r:id="rId38"/>
    <p:sldId id="314" r:id="rId39"/>
    <p:sldId id="324" r:id="rId40"/>
    <p:sldId id="325" r:id="rId41"/>
    <p:sldId id="326" r:id="rId42"/>
    <p:sldId id="280" r:id="rId43"/>
    <p:sldId id="282" r:id="rId44"/>
    <p:sldId id="327" r:id="rId45"/>
    <p:sldId id="285" r:id="rId46"/>
    <p:sldId id="286" r:id="rId47"/>
    <p:sldId id="287" r:id="rId48"/>
    <p:sldId id="288" r:id="rId49"/>
    <p:sldId id="289" r:id="rId50"/>
    <p:sldId id="290" r:id="rId51"/>
    <p:sldId id="328" r:id="rId52"/>
    <p:sldId id="329" r:id="rId53"/>
    <p:sldId id="291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5" r:id="rId72"/>
    <p:sldId id="316" r:id="rId73"/>
    <p:sldId id="279" r:id="rId74"/>
  </p:sldIdLst>
  <p:sldSz cx="12192000" cy="6858000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Lato" panose="020F0502020204030203" pitchFamily="34" charset="0"/>
      <p:regular r:id="rId80"/>
      <p:bold r:id="rId81"/>
      <p:italic r:id="rId82"/>
      <p:boldItalic r:id="rId83"/>
    </p:embeddedFont>
    <p:embeddedFont>
      <p:font typeface="Oswald" panose="00000500000000000000" pitchFamily="2" charset="0"/>
      <p:regular r:id="rId84"/>
      <p:bold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6" roundtripDataSignature="AMtx7mjeZQQUPqpCnTyJEbbPBeYbNYEiO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a Birkić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9.fntdata"/><Relationship Id="rId89" Type="http://schemas.openxmlformats.org/officeDocument/2006/relationships/viewProps" Target="view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font" Target="fonts/font2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1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commentAuthors" Target="commentAuthors.xml"/><Relationship Id="rId61" Type="http://schemas.openxmlformats.org/officeDocument/2006/relationships/slide" Target="slides/slide55.xml"/><Relationship Id="rId82" Type="http://schemas.openxmlformats.org/officeDocument/2006/relationships/font" Target="fonts/font7.fntdata"/><Relationship Id="rId19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0-07T09:36:09.954" idx="1">
    <p:pos x="6000" y="0"/>
    <p:text>PREGLEDAJ STRANICE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QozlVzU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83" name="Google Shape;2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f6bdcc1794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gf6bdcc179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f6bdcc1794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gf6bdcc179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f6bdcc1794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f6bdcc179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f6bdcc1794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7" name="Google Shape;377;gf6bdcc179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f6bdcc1794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gf6bdcc179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f6bdcc1794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gf6bdcc179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fcf4dff12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fcf4dff12a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fcf4dff12a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/>
              <a:t>22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cf1b515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fcf1b515f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fcf1b515f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/>
              <a:t>24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57fd8c293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f57fd8c29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f57fd8c293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f57fd8c29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f6bdcc179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f6bdcc1794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f6bdcc1794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f6bdcc1794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f6bdcc179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gradFill>
          <a:gsLst>
            <a:gs pos="0">
              <a:srgbClr val="F2F2F2">
                <a:alpha val="60000"/>
              </a:srgbClr>
            </a:gs>
            <a:gs pos="40000">
              <a:schemeClr val="lt1"/>
            </a:gs>
            <a:gs pos="75000">
              <a:srgbClr val="E2E2E2">
                <a:alpha val="34509"/>
              </a:srgbClr>
            </a:gs>
            <a:gs pos="100000">
              <a:srgbClr val="FEFEFE"/>
            </a:gs>
          </a:gsLst>
          <a:lin ang="5400012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48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48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292C9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48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EB008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48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76BF3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21;p48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F3771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3"/>
          <p:cNvSpPr txBox="1">
            <a:spLocks noGrp="1"/>
          </p:cNvSpPr>
          <p:nvPr>
            <p:ph type="subTitle" idx="1"/>
          </p:nvPr>
        </p:nvSpPr>
        <p:spPr>
          <a:xfrm>
            <a:off x="1524000" y="3562107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body" idx="2"/>
          </p:nvPr>
        </p:nvSpPr>
        <p:spPr>
          <a:xfrm>
            <a:off x="1524000" y="4323334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body" idx="3"/>
          </p:nvPr>
        </p:nvSpPr>
        <p:spPr>
          <a:xfrm>
            <a:off x="3729566" y="5084561"/>
            <a:ext cx="4572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3" name="Google Shape;73;p43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" name="Google Shape;74;p43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" name="Google Shape;75;p43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" name="Google Shape;76;p43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" name="Google Shape;77;p43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8" name="Google Shape;7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86211" y="815722"/>
            <a:ext cx="4058710" cy="168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9"/>
          <p:cNvSpPr txBox="1">
            <a:spLocks noGrp="1"/>
          </p:cNvSpPr>
          <p:nvPr>
            <p:ph type="title"/>
          </p:nvPr>
        </p:nvSpPr>
        <p:spPr>
          <a:xfrm>
            <a:off x="831850" y="1257305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body" idx="1"/>
          </p:nvPr>
        </p:nvSpPr>
        <p:spPr>
          <a:xfrm>
            <a:off x="831850" y="4263997"/>
            <a:ext cx="10515600" cy="18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>
  <p:cSld name="Bullet Poin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0"/>
          <p:cNvSpPr txBox="1">
            <a:spLocks noGrp="1"/>
          </p:cNvSpPr>
          <p:nvPr>
            <p:ph type="title"/>
          </p:nvPr>
        </p:nvSpPr>
        <p:spPr>
          <a:xfrm>
            <a:off x="838200" y="1103350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body" idx="1"/>
          </p:nvPr>
        </p:nvSpPr>
        <p:spPr>
          <a:xfrm>
            <a:off x="838200" y="22479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Full">
  <p:cSld name="Picture Full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5926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52"/>
          <p:cNvSpPr txBox="1">
            <a:spLocks noGrp="1"/>
          </p:cNvSpPr>
          <p:nvPr>
            <p:ph type="subTitle" idx="1"/>
          </p:nvPr>
        </p:nvSpPr>
        <p:spPr>
          <a:xfrm>
            <a:off x="0" y="5592727"/>
            <a:ext cx="12192000" cy="1265400"/>
          </a:xfrm>
          <a:prstGeom prst="rect">
            <a:avLst/>
          </a:prstGeom>
          <a:solidFill>
            <a:srgbClr val="00B0F0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Right">
  <p:cSld name="Picture Righ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3"/>
          <p:cNvSpPr txBox="1">
            <a:spLocks noGrp="1"/>
          </p:cNvSpPr>
          <p:nvPr>
            <p:ph type="title"/>
          </p:nvPr>
        </p:nvSpPr>
        <p:spPr>
          <a:xfrm>
            <a:off x="84772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53"/>
          <p:cNvSpPr txBox="1">
            <a:spLocks noGrp="1"/>
          </p:cNvSpPr>
          <p:nvPr>
            <p:ph type="body" idx="1"/>
          </p:nvPr>
        </p:nvSpPr>
        <p:spPr>
          <a:xfrm>
            <a:off x="83820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53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Left">
  <p:cSld name="Picture Lef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4"/>
          <p:cNvSpPr txBox="1">
            <a:spLocks noGrp="1"/>
          </p:cNvSpPr>
          <p:nvPr>
            <p:ph type="title"/>
          </p:nvPr>
        </p:nvSpPr>
        <p:spPr>
          <a:xfrm>
            <a:off x="642937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54"/>
          <p:cNvSpPr txBox="1">
            <a:spLocks noGrp="1"/>
          </p:cNvSpPr>
          <p:nvPr>
            <p:ph type="body" idx="1"/>
          </p:nvPr>
        </p:nvSpPr>
        <p:spPr>
          <a:xfrm>
            <a:off x="641985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54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63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" name="Google Shape;108;p63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" name="Google Shape;109;p63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" name="Google Shape;110;p63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63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3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6"/>
          <p:cNvSpPr txBox="1">
            <a:spLocks noGrp="1"/>
          </p:cNvSpPr>
          <p:nvPr>
            <p:ph type="title"/>
          </p:nvPr>
        </p:nvSpPr>
        <p:spPr>
          <a:xfrm>
            <a:off x="831850" y="1257305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56"/>
          <p:cNvSpPr txBox="1">
            <a:spLocks noGrp="1"/>
          </p:cNvSpPr>
          <p:nvPr>
            <p:ph type="body" idx="1"/>
          </p:nvPr>
        </p:nvSpPr>
        <p:spPr>
          <a:xfrm>
            <a:off x="831850" y="4263997"/>
            <a:ext cx="10515600" cy="18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Content">
  <p:cSld name="Text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7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Left">
  <p:cSld name="Picture Left">
    <p:bg>
      <p:bgPr>
        <a:gradFill>
          <a:gsLst>
            <a:gs pos="0">
              <a:srgbClr val="F2F2F2">
                <a:alpha val="60000"/>
              </a:srgbClr>
            </a:gs>
            <a:gs pos="40000">
              <a:schemeClr val="lt1"/>
            </a:gs>
            <a:gs pos="75000">
              <a:srgbClr val="E2E2E2">
                <a:alpha val="34509"/>
              </a:srgbClr>
            </a:gs>
            <a:gs pos="100000">
              <a:srgbClr val="FEFEFE"/>
            </a:gs>
          </a:gsLst>
          <a:lin ang="5400012" scaled="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6"/>
          <p:cNvSpPr txBox="1">
            <a:spLocks noGrp="1"/>
          </p:cNvSpPr>
          <p:nvPr>
            <p:ph type="title"/>
          </p:nvPr>
        </p:nvSpPr>
        <p:spPr>
          <a:xfrm>
            <a:off x="642937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body" idx="1"/>
          </p:nvPr>
        </p:nvSpPr>
        <p:spPr>
          <a:xfrm>
            <a:off x="641985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6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>
  <p:cSld name="Bullet Point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8"/>
          <p:cNvSpPr txBox="1">
            <a:spLocks noGrp="1"/>
          </p:cNvSpPr>
          <p:nvPr>
            <p:ph type="title"/>
          </p:nvPr>
        </p:nvSpPr>
        <p:spPr>
          <a:xfrm>
            <a:off x="838200" y="1103350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58"/>
          <p:cNvSpPr txBox="1">
            <a:spLocks noGrp="1"/>
          </p:cNvSpPr>
          <p:nvPr>
            <p:ph type="body" idx="1"/>
          </p:nvPr>
        </p:nvSpPr>
        <p:spPr>
          <a:xfrm>
            <a:off x="838200" y="22479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Full">
  <p:cSld name="Picture Full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5926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59"/>
          <p:cNvSpPr txBox="1">
            <a:spLocks noGrp="1"/>
          </p:cNvSpPr>
          <p:nvPr>
            <p:ph type="subTitle" idx="1"/>
          </p:nvPr>
        </p:nvSpPr>
        <p:spPr>
          <a:xfrm>
            <a:off x="0" y="5592727"/>
            <a:ext cx="12192000" cy="1265400"/>
          </a:xfrm>
          <a:prstGeom prst="rect">
            <a:avLst/>
          </a:prstGeom>
          <a:solidFill>
            <a:srgbClr val="F4771A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Right">
  <p:cSld name="Picture Righ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0"/>
          <p:cNvSpPr txBox="1">
            <a:spLocks noGrp="1"/>
          </p:cNvSpPr>
          <p:nvPr>
            <p:ph type="title"/>
          </p:nvPr>
        </p:nvSpPr>
        <p:spPr>
          <a:xfrm>
            <a:off x="84772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6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60"/>
          <p:cNvSpPr txBox="1">
            <a:spLocks noGrp="1"/>
          </p:cNvSpPr>
          <p:nvPr>
            <p:ph type="body" idx="1"/>
          </p:nvPr>
        </p:nvSpPr>
        <p:spPr>
          <a:xfrm>
            <a:off x="83820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62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62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" name="Google Shape;136;p62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7" name="Google Shape;137;p62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62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9" name="Google Shape;139;p62"/>
          <p:cNvSpPr txBox="1">
            <a:spLocks noGrp="1"/>
          </p:cNvSpPr>
          <p:nvPr>
            <p:ph type="subTitle" idx="1"/>
          </p:nvPr>
        </p:nvSpPr>
        <p:spPr>
          <a:xfrm>
            <a:off x="1524000" y="3562107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62"/>
          <p:cNvSpPr txBox="1">
            <a:spLocks noGrp="1"/>
          </p:cNvSpPr>
          <p:nvPr>
            <p:ph type="body" idx="2"/>
          </p:nvPr>
        </p:nvSpPr>
        <p:spPr>
          <a:xfrm>
            <a:off x="1524000" y="4323334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62"/>
          <p:cNvSpPr txBox="1">
            <a:spLocks noGrp="1"/>
          </p:cNvSpPr>
          <p:nvPr>
            <p:ph type="body" idx="3"/>
          </p:nvPr>
        </p:nvSpPr>
        <p:spPr>
          <a:xfrm>
            <a:off x="3729566" y="5084561"/>
            <a:ext cx="4572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2" name="Google Shape;142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86211" y="815722"/>
            <a:ext cx="4058710" cy="168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Full">
  <p:cSld name="Picture Ful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5"/>
          <p:cNvSpPr txBox="1">
            <a:spLocks noGrp="1"/>
          </p:cNvSpPr>
          <p:nvPr>
            <p:ph type="subTitle" idx="1"/>
          </p:nvPr>
        </p:nvSpPr>
        <p:spPr>
          <a:xfrm>
            <a:off x="0" y="5592727"/>
            <a:ext cx="12192000" cy="1265400"/>
          </a:xfrm>
          <a:prstGeom prst="rect">
            <a:avLst/>
          </a:prstGeom>
          <a:solidFill>
            <a:srgbClr val="7AC143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59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" name="Google Shape;154;p86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" name="Google Shape;155;p86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6" name="Google Shape;156;p86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" name="Google Shape;157;p86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" name="Google Shape;158;p86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Content">
  <p:cSld name="Text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2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162;p80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" name="Google Shape;163;p80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" name="Google Shape;164;p80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165;p80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66;p80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7" name="Google Shape;167;p80"/>
          <p:cNvSpPr txBox="1">
            <a:spLocks noGrp="1"/>
          </p:cNvSpPr>
          <p:nvPr>
            <p:ph type="title"/>
          </p:nvPr>
        </p:nvSpPr>
        <p:spPr>
          <a:xfrm>
            <a:off x="831850" y="1257305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80"/>
          <p:cNvSpPr txBox="1">
            <a:spLocks noGrp="1"/>
          </p:cNvSpPr>
          <p:nvPr>
            <p:ph type="body" idx="1"/>
          </p:nvPr>
        </p:nvSpPr>
        <p:spPr>
          <a:xfrm>
            <a:off x="831850" y="4263997"/>
            <a:ext cx="10515600" cy="18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9" name="Google Shape;169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6604" y="255244"/>
            <a:ext cx="1784002" cy="742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>
  <p:cSld name="Bullet Poi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1"/>
          <p:cNvSpPr txBox="1">
            <a:spLocks noGrp="1"/>
          </p:cNvSpPr>
          <p:nvPr>
            <p:ph type="title"/>
          </p:nvPr>
        </p:nvSpPr>
        <p:spPr>
          <a:xfrm>
            <a:off x="838200" y="1103350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81"/>
          <p:cNvSpPr txBox="1">
            <a:spLocks noGrp="1"/>
          </p:cNvSpPr>
          <p:nvPr>
            <p:ph type="body" idx="1"/>
          </p:nvPr>
        </p:nvSpPr>
        <p:spPr>
          <a:xfrm>
            <a:off x="838200" y="22479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2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Right">
  <p:cSld name="Picture Right">
    <p:bg>
      <p:bgPr>
        <a:gradFill>
          <a:gsLst>
            <a:gs pos="0">
              <a:srgbClr val="F2F2F2">
                <a:alpha val="60000"/>
              </a:srgbClr>
            </a:gs>
            <a:gs pos="40000">
              <a:schemeClr val="lt1"/>
            </a:gs>
            <a:gs pos="75000">
              <a:srgbClr val="E2E2E2">
                <a:alpha val="34509"/>
              </a:srgbClr>
            </a:gs>
            <a:gs pos="100000">
              <a:srgbClr val="FEFEFE"/>
            </a:gs>
          </a:gsLst>
          <a:lin ang="5400012" scaled="0"/>
        </a:gra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7"/>
          <p:cNvSpPr txBox="1">
            <a:spLocks noGrp="1"/>
          </p:cNvSpPr>
          <p:nvPr>
            <p:ph type="title"/>
          </p:nvPr>
        </p:nvSpPr>
        <p:spPr>
          <a:xfrm>
            <a:off x="84772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body" idx="1"/>
          </p:nvPr>
        </p:nvSpPr>
        <p:spPr>
          <a:xfrm>
            <a:off x="83820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37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Right">
  <p:cSld name="Picture Righ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3"/>
          <p:cNvSpPr txBox="1">
            <a:spLocks noGrp="1"/>
          </p:cNvSpPr>
          <p:nvPr>
            <p:ph type="title"/>
          </p:nvPr>
        </p:nvSpPr>
        <p:spPr>
          <a:xfrm>
            <a:off x="84772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83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83"/>
          <p:cNvSpPr txBox="1">
            <a:spLocks noGrp="1"/>
          </p:cNvSpPr>
          <p:nvPr>
            <p:ph type="body" idx="1"/>
          </p:nvPr>
        </p:nvSpPr>
        <p:spPr>
          <a:xfrm>
            <a:off x="83820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Left">
  <p:cSld name="Picture Lef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4"/>
          <p:cNvSpPr txBox="1">
            <a:spLocks noGrp="1"/>
          </p:cNvSpPr>
          <p:nvPr>
            <p:ph type="title"/>
          </p:nvPr>
        </p:nvSpPr>
        <p:spPr>
          <a:xfrm>
            <a:off x="642937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84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84"/>
          <p:cNvSpPr txBox="1">
            <a:spLocks noGrp="1"/>
          </p:cNvSpPr>
          <p:nvPr>
            <p:ph type="body" idx="1"/>
          </p:nvPr>
        </p:nvSpPr>
        <p:spPr>
          <a:xfrm>
            <a:off x="641985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1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Google Shape;184;p85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5" name="Google Shape;185;p85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6" name="Google Shape;186;p85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7" name="Google Shape;187;p85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8" name="Google Shape;188;p85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9" name="Google Shape;189;p85"/>
          <p:cNvSpPr txBox="1">
            <a:spLocks noGrp="1"/>
          </p:cNvSpPr>
          <p:nvPr>
            <p:ph type="subTitle" idx="1"/>
          </p:nvPr>
        </p:nvSpPr>
        <p:spPr>
          <a:xfrm>
            <a:off x="1524000" y="3562107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85"/>
          <p:cNvSpPr txBox="1">
            <a:spLocks noGrp="1"/>
          </p:cNvSpPr>
          <p:nvPr>
            <p:ph type="body" idx="2"/>
          </p:nvPr>
        </p:nvSpPr>
        <p:spPr>
          <a:xfrm>
            <a:off x="1524000" y="4323334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85"/>
          <p:cNvSpPr txBox="1">
            <a:spLocks noGrp="1"/>
          </p:cNvSpPr>
          <p:nvPr>
            <p:ph type="body" idx="3"/>
          </p:nvPr>
        </p:nvSpPr>
        <p:spPr>
          <a:xfrm>
            <a:off x="3729566" y="5084561"/>
            <a:ext cx="4572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2" name="Google Shape;192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6211" y="815722"/>
            <a:ext cx="4058710" cy="168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1" name="Google Shape;201;p71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2" name="Google Shape;202;p71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p71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p71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5" name="Google Shape;205;p71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>
  <p:cSld name="Bullet Point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 txBox="1">
            <a:spLocks noGrp="1"/>
          </p:cNvSpPr>
          <p:nvPr>
            <p:ph type="title"/>
          </p:nvPr>
        </p:nvSpPr>
        <p:spPr>
          <a:xfrm>
            <a:off x="838200" y="1103350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39"/>
          <p:cNvSpPr txBox="1">
            <a:spLocks noGrp="1"/>
          </p:cNvSpPr>
          <p:nvPr>
            <p:ph type="body" idx="1"/>
          </p:nvPr>
        </p:nvSpPr>
        <p:spPr>
          <a:xfrm>
            <a:off x="838200" y="22479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4"/>
          <p:cNvSpPr txBox="1">
            <a:spLocks noGrp="1"/>
          </p:cNvSpPr>
          <p:nvPr>
            <p:ph type="title"/>
          </p:nvPr>
        </p:nvSpPr>
        <p:spPr>
          <a:xfrm>
            <a:off x="831850" y="1257305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64"/>
          <p:cNvSpPr txBox="1">
            <a:spLocks noGrp="1"/>
          </p:cNvSpPr>
          <p:nvPr>
            <p:ph type="body" idx="1"/>
          </p:nvPr>
        </p:nvSpPr>
        <p:spPr>
          <a:xfrm>
            <a:off x="831850" y="4263997"/>
            <a:ext cx="10515600" cy="18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Content">
  <p:cSld name="Text Conten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5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6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Full">
  <p:cSld name="Picture Full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5926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67"/>
          <p:cNvSpPr txBox="1">
            <a:spLocks noGrp="1"/>
          </p:cNvSpPr>
          <p:nvPr>
            <p:ph type="subTitle" idx="1"/>
          </p:nvPr>
        </p:nvSpPr>
        <p:spPr>
          <a:xfrm>
            <a:off x="0" y="5592727"/>
            <a:ext cx="12192000" cy="1265400"/>
          </a:xfrm>
          <a:prstGeom prst="rect">
            <a:avLst/>
          </a:prstGeom>
          <a:solidFill>
            <a:schemeClr val="accen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Right">
  <p:cSld name="Picture Righ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8"/>
          <p:cNvSpPr txBox="1">
            <a:spLocks noGrp="1"/>
          </p:cNvSpPr>
          <p:nvPr>
            <p:ph type="title"/>
          </p:nvPr>
        </p:nvSpPr>
        <p:spPr>
          <a:xfrm>
            <a:off x="84772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68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68"/>
          <p:cNvSpPr txBox="1">
            <a:spLocks noGrp="1"/>
          </p:cNvSpPr>
          <p:nvPr>
            <p:ph type="body" idx="1"/>
          </p:nvPr>
        </p:nvSpPr>
        <p:spPr>
          <a:xfrm>
            <a:off x="83820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21485" y="173529"/>
            <a:ext cx="1859641" cy="92982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831850" y="1257305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7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1850" y="4263997"/>
            <a:ext cx="10515600" cy="18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Left">
  <p:cSld name="Picture Lef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9"/>
          <p:cNvSpPr txBox="1">
            <a:spLocks noGrp="1"/>
          </p:cNvSpPr>
          <p:nvPr>
            <p:ph type="title"/>
          </p:nvPr>
        </p:nvSpPr>
        <p:spPr>
          <a:xfrm>
            <a:off x="642937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p69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69"/>
          <p:cNvSpPr txBox="1">
            <a:spLocks noGrp="1"/>
          </p:cNvSpPr>
          <p:nvPr>
            <p:ph type="body" idx="1"/>
          </p:nvPr>
        </p:nvSpPr>
        <p:spPr>
          <a:xfrm>
            <a:off x="641985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2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70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70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0" name="Google Shape;230;p70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1" name="Google Shape;231;p70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2" name="Google Shape;232;p70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p70"/>
          <p:cNvSpPr txBox="1">
            <a:spLocks noGrp="1"/>
          </p:cNvSpPr>
          <p:nvPr>
            <p:ph type="subTitle" idx="1"/>
          </p:nvPr>
        </p:nvSpPr>
        <p:spPr>
          <a:xfrm>
            <a:off x="1524000" y="3562107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70"/>
          <p:cNvSpPr txBox="1">
            <a:spLocks noGrp="1"/>
          </p:cNvSpPr>
          <p:nvPr>
            <p:ph type="body" idx="2"/>
          </p:nvPr>
        </p:nvSpPr>
        <p:spPr>
          <a:xfrm>
            <a:off x="1524000" y="4323334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70"/>
          <p:cNvSpPr txBox="1">
            <a:spLocks noGrp="1"/>
          </p:cNvSpPr>
          <p:nvPr>
            <p:ph type="body" idx="3"/>
          </p:nvPr>
        </p:nvSpPr>
        <p:spPr>
          <a:xfrm>
            <a:off x="3729566" y="5084561"/>
            <a:ext cx="4572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6" name="Google Shape;236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86211" y="815722"/>
            <a:ext cx="4058710" cy="168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Google Shape;245;p79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79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79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79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79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2"/>
          <p:cNvSpPr txBox="1">
            <a:spLocks noGrp="1"/>
          </p:cNvSpPr>
          <p:nvPr>
            <p:ph type="title"/>
          </p:nvPr>
        </p:nvSpPr>
        <p:spPr>
          <a:xfrm>
            <a:off x="831850" y="1257305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72"/>
          <p:cNvSpPr txBox="1">
            <a:spLocks noGrp="1"/>
          </p:cNvSpPr>
          <p:nvPr>
            <p:ph type="body" idx="1"/>
          </p:nvPr>
        </p:nvSpPr>
        <p:spPr>
          <a:xfrm>
            <a:off x="831850" y="4263997"/>
            <a:ext cx="10515600" cy="18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Content">
  <p:cSld name="Text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3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>
  <p:cSld name="Bullet Poi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4"/>
          <p:cNvSpPr txBox="1">
            <a:spLocks noGrp="1"/>
          </p:cNvSpPr>
          <p:nvPr>
            <p:ph type="title"/>
          </p:nvPr>
        </p:nvSpPr>
        <p:spPr>
          <a:xfrm>
            <a:off x="838200" y="1103350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74"/>
          <p:cNvSpPr txBox="1">
            <a:spLocks noGrp="1"/>
          </p:cNvSpPr>
          <p:nvPr>
            <p:ph type="body" idx="1"/>
          </p:nvPr>
        </p:nvSpPr>
        <p:spPr>
          <a:xfrm>
            <a:off x="838200" y="22479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Full">
  <p:cSld name="Picture Ful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5926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75"/>
          <p:cNvSpPr txBox="1">
            <a:spLocks noGrp="1"/>
          </p:cNvSpPr>
          <p:nvPr>
            <p:ph type="subTitle" idx="1"/>
          </p:nvPr>
        </p:nvSpPr>
        <p:spPr>
          <a:xfrm>
            <a:off x="0" y="5592727"/>
            <a:ext cx="12192000" cy="1265400"/>
          </a:xfrm>
          <a:prstGeom prst="rect">
            <a:avLst/>
          </a:prstGeom>
          <a:solidFill>
            <a:srgbClr val="EC008C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Right">
  <p:cSld name="Picture Righ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6"/>
          <p:cNvSpPr txBox="1">
            <a:spLocks noGrp="1"/>
          </p:cNvSpPr>
          <p:nvPr>
            <p:ph type="title"/>
          </p:nvPr>
        </p:nvSpPr>
        <p:spPr>
          <a:xfrm>
            <a:off x="84772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76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76"/>
          <p:cNvSpPr txBox="1">
            <a:spLocks noGrp="1"/>
          </p:cNvSpPr>
          <p:nvPr>
            <p:ph type="body" idx="1"/>
          </p:nvPr>
        </p:nvSpPr>
        <p:spPr>
          <a:xfrm>
            <a:off x="83820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Left">
  <p:cSld name="Picture Lef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7"/>
          <p:cNvSpPr txBox="1">
            <a:spLocks noGrp="1"/>
          </p:cNvSpPr>
          <p:nvPr>
            <p:ph type="title"/>
          </p:nvPr>
        </p:nvSpPr>
        <p:spPr>
          <a:xfrm>
            <a:off x="6429374" y="476250"/>
            <a:ext cx="492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p77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77"/>
          <p:cNvSpPr txBox="1">
            <a:spLocks noGrp="1"/>
          </p:cNvSpPr>
          <p:nvPr>
            <p:ph type="body" idx="1"/>
          </p:nvPr>
        </p:nvSpPr>
        <p:spPr>
          <a:xfrm>
            <a:off x="6419850" y="1905038"/>
            <a:ext cx="4924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gradFill>
          <a:gsLst>
            <a:gs pos="0">
              <a:srgbClr val="F2F2F2">
                <a:alpha val="60000"/>
              </a:srgbClr>
            </a:gs>
            <a:gs pos="40000">
              <a:schemeClr val="lt1"/>
            </a:gs>
            <a:gs pos="75000">
              <a:srgbClr val="E2E2E2">
                <a:alpha val="34509"/>
              </a:srgbClr>
            </a:gs>
            <a:gs pos="100000">
              <a:srgbClr val="FEFEFE"/>
            </a:gs>
          </a:gsLst>
          <a:lin ang="5400012" scaled="0"/>
        </a:gra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2" name="Google Shape;272;p78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3" name="Google Shape;273;p78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4" name="Google Shape;274;p78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5" name="Google Shape;275;p78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6" name="Google Shape;276;p78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7" name="Google Shape;277;p78"/>
          <p:cNvSpPr txBox="1">
            <a:spLocks noGrp="1"/>
          </p:cNvSpPr>
          <p:nvPr>
            <p:ph type="subTitle" idx="1"/>
          </p:nvPr>
        </p:nvSpPr>
        <p:spPr>
          <a:xfrm>
            <a:off x="1524000" y="3562107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78"/>
          <p:cNvSpPr txBox="1">
            <a:spLocks noGrp="1"/>
          </p:cNvSpPr>
          <p:nvPr>
            <p:ph type="body" idx="2"/>
          </p:nvPr>
        </p:nvSpPr>
        <p:spPr>
          <a:xfrm>
            <a:off x="1524000" y="4323334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78"/>
          <p:cNvSpPr txBox="1">
            <a:spLocks noGrp="1"/>
          </p:cNvSpPr>
          <p:nvPr>
            <p:ph type="body" idx="3"/>
          </p:nvPr>
        </p:nvSpPr>
        <p:spPr>
          <a:xfrm>
            <a:off x="3729566" y="5084561"/>
            <a:ext cx="4572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0" name="Google Shape;280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6211" y="815722"/>
            <a:ext cx="4058710" cy="168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Full">
  <p:cSld name="Picture Full">
    <p:bg>
      <p:bgPr>
        <a:gradFill>
          <a:gsLst>
            <a:gs pos="0">
              <a:srgbClr val="F2F2F2">
                <a:alpha val="60000"/>
              </a:srgbClr>
            </a:gs>
            <a:gs pos="40000">
              <a:schemeClr val="lt1"/>
            </a:gs>
            <a:gs pos="75000">
              <a:srgbClr val="E2E2E2">
                <a:alpha val="34509"/>
              </a:srgbClr>
            </a:gs>
            <a:gs pos="100000">
              <a:srgbClr val="FEFEFE"/>
            </a:gs>
          </a:gsLst>
          <a:lin ang="5400012" scaled="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5926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46"/>
          <p:cNvSpPr txBox="1">
            <a:spLocks noGrp="1"/>
          </p:cNvSpPr>
          <p:nvPr>
            <p:ph type="subTitle" idx="1"/>
          </p:nvPr>
        </p:nvSpPr>
        <p:spPr>
          <a:xfrm>
            <a:off x="0" y="5592727"/>
            <a:ext cx="12192000" cy="1265400"/>
          </a:xfrm>
          <a:prstGeom prst="rect">
            <a:avLst/>
          </a:prstGeom>
          <a:solidFill>
            <a:srgbClr val="00AEEF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bg>
      <p:bgPr>
        <a:gradFill>
          <a:gsLst>
            <a:gs pos="0">
              <a:srgbClr val="F2F2F2">
                <a:alpha val="60000"/>
              </a:srgbClr>
            </a:gs>
            <a:gs pos="40000">
              <a:schemeClr val="lt1"/>
            </a:gs>
            <a:gs pos="75000">
              <a:srgbClr val="E2E2E2">
                <a:alpha val="34509"/>
              </a:srgbClr>
            </a:gs>
            <a:gs pos="100000">
              <a:srgbClr val="FEFEFE"/>
            </a:gs>
          </a:gsLst>
          <a:lin ang="5400012" scaled="0"/>
        </a:gra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86066" y="859963"/>
            <a:ext cx="3859000" cy="1686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46;p47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" name="Google Shape;47;p47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292C9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" name="Google Shape;48;p47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EB008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" name="Google Shape;49;p47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76BF3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" name="Google Shape;50;p47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F3771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47"/>
          <p:cNvSpPr txBox="1">
            <a:spLocks noGrp="1"/>
          </p:cNvSpPr>
          <p:nvPr>
            <p:ph type="subTitle" idx="1"/>
          </p:nvPr>
        </p:nvSpPr>
        <p:spPr>
          <a:xfrm>
            <a:off x="1524000" y="3562107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body" idx="2"/>
          </p:nvPr>
        </p:nvSpPr>
        <p:spPr>
          <a:xfrm>
            <a:off x="1524000" y="4323334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body" idx="3"/>
          </p:nvPr>
        </p:nvSpPr>
        <p:spPr>
          <a:xfrm>
            <a:off x="3729566" y="5084561"/>
            <a:ext cx="4572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55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" name="Google Shape;63;p55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" name="Google Shape;64;p55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" name="Google Shape;65;p55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66;p55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Content">
  <p:cSld name="Text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>
                <a:alpha val="60000"/>
              </a:srgbClr>
            </a:gs>
            <a:gs pos="40000">
              <a:schemeClr val="lt1"/>
            </a:gs>
            <a:gs pos="75000">
              <a:srgbClr val="E2E2E2">
                <a:alpha val="34509"/>
              </a:srgbClr>
            </a:gs>
            <a:gs pos="100000">
              <a:srgbClr val="FEFEFE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21485" y="173529"/>
            <a:ext cx="1859641" cy="9298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10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10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292C9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Google Shape;13;p10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EB008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;p10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76BF3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10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rgbClr val="F3771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46604" y="255244"/>
            <a:ext cx="1784002" cy="7425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30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30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" name="Google Shape;58;p30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" name="Google Shape;59;p30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" name="Google Shape;60;p30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5" r:id="rId6"/>
    <p:sldLayoutId id="2147483666" r:id="rId7"/>
    <p:sldLayoutId id="214748366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46604" y="255244"/>
            <a:ext cx="1784002" cy="7425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32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" name="Google Shape;102;p32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" name="Google Shape;103;p32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" name="Google Shape;104;p32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" name="Google Shape;105;p32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46604" y="255244"/>
            <a:ext cx="1784002" cy="7425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34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34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34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" name="Google Shape;148;p34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" name="Google Shape;149;p34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46604" y="255244"/>
            <a:ext cx="1784002" cy="7425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38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6" name="Google Shape;196;p38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7" name="Google Shape;197;p38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" name="Google Shape;198;p38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" name="Google Shape;199;p38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46604" y="255244"/>
            <a:ext cx="1784002" cy="7425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40"/>
          <p:cNvCxnSpPr/>
          <p:nvPr/>
        </p:nvCxnSpPr>
        <p:spPr>
          <a:xfrm>
            <a:off x="5101167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0" name="Google Shape;240;p40"/>
          <p:cNvCxnSpPr/>
          <p:nvPr/>
        </p:nvCxnSpPr>
        <p:spPr>
          <a:xfrm>
            <a:off x="9516534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1" name="Google Shape;241;p40"/>
          <p:cNvCxnSpPr/>
          <p:nvPr/>
        </p:nvCxnSpPr>
        <p:spPr>
          <a:xfrm>
            <a:off x="7306733" y="6719358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2" name="Google Shape;242;p40"/>
          <p:cNvCxnSpPr/>
          <p:nvPr/>
        </p:nvCxnSpPr>
        <p:spPr>
          <a:xfrm>
            <a:off x="2895600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3" name="Google Shape;243;p40"/>
          <p:cNvCxnSpPr/>
          <p:nvPr/>
        </p:nvCxnSpPr>
        <p:spPr>
          <a:xfrm rot="10800000">
            <a:off x="685866" y="6720417"/>
            <a:ext cx="1989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"/>
          <p:cNvSpPr txBox="1">
            <a:spLocks noGrp="1"/>
          </p:cNvSpPr>
          <p:nvPr>
            <p:ph type="title"/>
          </p:nvPr>
        </p:nvSpPr>
        <p:spPr>
          <a:xfrm>
            <a:off x="1344168" y="1937512"/>
            <a:ext cx="9323832" cy="184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"/>
              <a:buNone/>
            </a:pPr>
            <a:r>
              <a:rPr lang="pt-PT" sz="6600" b="1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Let’s change the world!</a:t>
            </a:r>
            <a:endParaRPr sz="6600" b="1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6" name="Google Shape;286;p1"/>
          <p:cNvSpPr txBox="1">
            <a:spLocks noGrp="1"/>
          </p:cNvSpPr>
          <p:nvPr>
            <p:ph type="body" idx="1"/>
          </p:nvPr>
        </p:nvSpPr>
        <p:spPr>
          <a:xfrm>
            <a:off x="1524000" y="378460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PT" sz="3200" i="1">
                <a:latin typeface="Lato"/>
                <a:ea typeface="Lato"/>
                <a:cs typeface="Lato"/>
                <a:sym typeface="Lato"/>
              </a:rPr>
              <a:t>Erasmus Student Network Zagreb</a:t>
            </a:r>
            <a:endParaRPr sz="3200" i="1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PT" sz="3200" i="1">
                <a:latin typeface="Lato"/>
                <a:ea typeface="Lato"/>
                <a:cs typeface="Lato"/>
                <a:sym typeface="Lato"/>
              </a:rPr>
              <a:t>2021./2022.</a:t>
            </a:r>
            <a:endParaRPr sz="3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7" name="Google Shape;2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3175" y="224025"/>
            <a:ext cx="1957324" cy="10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"/>
          <p:cNvSpPr txBox="1">
            <a:spLocks noGrp="1"/>
          </p:cNvSpPr>
          <p:nvPr>
            <p:ph type="title"/>
          </p:nvPr>
        </p:nvSpPr>
        <p:spPr>
          <a:xfrm>
            <a:off x="838200" y="763550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PT" sz="6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Erasmus+ studijski boravak </a:t>
            </a:r>
            <a:endParaRPr sz="650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0" name="Google Shape;350;p24"/>
          <p:cNvSpPr txBox="1">
            <a:spLocks noGrp="1"/>
          </p:cNvSpPr>
          <p:nvPr>
            <p:ph type="body" idx="1"/>
          </p:nvPr>
        </p:nvSpPr>
        <p:spPr>
          <a:xfrm>
            <a:off x="355250" y="1977075"/>
            <a:ext cx="115998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Char char="●"/>
            </a:pPr>
            <a:r>
              <a:rPr lang="pt-PT"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Razmjena studenata koja podrazumijeva slušanje i polaganje kolegija odnosno istraživanje za izradu i/ili izradu završnog/diplomskog rada</a:t>
            </a: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Char char="●"/>
            </a:pPr>
            <a:r>
              <a:rPr lang="pt-PT" sz="2500" b="1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Tranjanje: </a:t>
            </a:r>
            <a:r>
              <a:rPr lang="pt-PT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3-12 mjeseci na svakoj razini studija  te 3-24 mjeseca za integrirane studije</a:t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ato"/>
              <a:buChar char="●"/>
            </a:pPr>
            <a:r>
              <a:rPr lang="pt-PT" sz="2500" b="1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Kandidati: </a:t>
            </a:r>
            <a:r>
              <a:rPr lang="pt-PT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studenti koji imaju odrađena min. 3 semestra na matičnom sveučilištu</a:t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Char char="●"/>
            </a:pPr>
            <a:r>
              <a:rPr lang="pt-PT" sz="2500" b="1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Uvjeti: </a:t>
            </a:r>
            <a:endParaRPr sz="2500" b="1" u="sng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AutoNum type="arabicParenR"/>
            </a:pPr>
            <a:r>
              <a:rPr lang="pt-PT"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prosjek ocjena</a:t>
            </a: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AutoNum type="arabicParenR"/>
            </a:pPr>
            <a:r>
              <a:rPr lang="pt-PT"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poznavanje engleskog i/ili drugog stranog jezika (razina B2)</a:t>
            </a: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AutoNum type="arabicParenR"/>
            </a:pPr>
            <a:r>
              <a:rPr lang="pt-PT"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motivacijsko pismo</a:t>
            </a: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1" name="Google Shape;351;p24"/>
          <p:cNvPicPr preferRelativeResize="0"/>
          <p:nvPr/>
        </p:nvPicPr>
        <p:blipFill rotWithShape="1">
          <a:blip r:embed="rId3">
            <a:alphaModFix/>
          </a:blip>
          <a:srcRect l="79" r="89"/>
          <a:stretch/>
        </p:blipFill>
        <p:spPr>
          <a:xfrm>
            <a:off x="10063175" y="224025"/>
            <a:ext cx="1957325" cy="10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A820CD66-F562-4383-BF03-90ABF7F5E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87" y="1637907"/>
            <a:ext cx="9144000" cy="311084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4B55428-5F7A-475A-9BBD-26AB8057B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87" y="4748753"/>
            <a:ext cx="9149213" cy="159268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FCFA359-84BB-40FE-82FB-3C8C87812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11" y="353145"/>
            <a:ext cx="8822984" cy="288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1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f6bdcc1794_0_28"/>
          <p:cNvSpPr txBox="1">
            <a:spLocks noGrp="1"/>
          </p:cNvSpPr>
          <p:nvPr>
            <p:ph type="title"/>
          </p:nvPr>
        </p:nvSpPr>
        <p:spPr>
          <a:xfrm>
            <a:off x="838200" y="763550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PT" sz="6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Erasmus+ studijski boravak </a:t>
            </a:r>
            <a:endParaRPr sz="650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7" name="Google Shape;357;gf6bdcc1794_0_28"/>
          <p:cNvSpPr txBox="1">
            <a:spLocks noGrp="1"/>
          </p:cNvSpPr>
          <p:nvPr>
            <p:ph type="body" idx="1"/>
          </p:nvPr>
        </p:nvSpPr>
        <p:spPr>
          <a:xfrm>
            <a:off x="420700" y="1773350"/>
            <a:ext cx="115998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Char char="●"/>
            </a:pPr>
            <a:r>
              <a:rPr lang="pt-PT" sz="25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Financiranje: </a:t>
            </a:r>
            <a:endParaRPr sz="25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AutoNum type="arabicParenR"/>
            </a:pPr>
            <a:r>
              <a:rPr lang="pt-PT" sz="25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Za programske države </a:t>
            </a:r>
            <a:r>
              <a:rPr lang="pt-PT" sz="22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(države članice EU, Makedonija, Island, Norveška, Lihtenštajn, Turska i Srbija)</a:t>
            </a:r>
            <a:r>
              <a:rPr lang="pt-PT" sz="25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&gt; 3 skupine:</a:t>
            </a:r>
            <a:endParaRPr sz="25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8" name="Google Shape;358;gf6bdcc1794_0_28"/>
          <p:cNvPicPr preferRelativeResize="0"/>
          <p:nvPr/>
        </p:nvPicPr>
        <p:blipFill rotWithShape="1">
          <a:blip r:embed="rId3">
            <a:alphaModFix/>
          </a:blip>
          <a:srcRect l="79" r="89"/>
          <a:stretch/>
        </p:blipFill>
        <p:spPr>
          <a:xfrm>
            <a:off x="10063175" y="224025"/>
            <a:ext cx="1957325" cy="108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table">
            <a:extLst>
              <a:ext uri="{FF2B5EF4-FFF2-40B4-BE49-F238E27FC236}">
                <a16:creationId xmlns:a16="http://schemas.microsoft.com/office/drawing/2014/main" id="{D45C4DE8-9E67-4162-B6E3-11731A2E8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35" y="3493097"/>
            <a:ext cx="9602832" cy="31408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f6bdcc1794_0_35"/>
          <p:cNvSpPr txBox="1">
            <a:spLocks noGrp="1"/>
          </p:cNvSpPr>
          <p:nvPr>
            <p:ph type="title"/>
          </p:nvPr>
        </p:nvSpPr>
        <p:spPr>
          <a:xfrm>
            <a:off x="838200" y="763550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PT" sz="6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Erasmus+ studijski boravak </a:t>
            </a:r>
            <a:endParaRPr sz="650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5" name="Google Shape;365;gf6bdcc1794_0_35"/>
          <p:cNvSpPr txBox="1">
            <a:spLocks noGrp="1"/>
          </p:cNvSpPr>
          <p:nvPr>
            <p:ph type="body" idx="1"/>
          </p:nvPr>
        </p:nvSpPr>
        <p:spPr>
          <a:xfrm>
            <a:off x="355250" y="1977075"/>
            <a:ext cx="115998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Char char="●"/>
            </a:pPr>
            <a:r>
              <a:rPr lang="pt-PT"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Financiranje: </a:t>
            </a: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PT"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2)  Za partnerske države </a:t>
            </a:r>
            <a:r>
              <a:rPr lang="pt-PT" sz="2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(susjedne države EU, Rusija, zemlje zapadnog Balkana te države Azije, Afrike i Latinske Amerike)</a:t>
            </a:r>
            <a:endParaRPr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Char char="●"/>
            </a:pPr>
            <a:r>
              <a:rPr lang="pt-PT"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Potpora - stipendija od 700 EUR te putni troškovi (Distance calkulator)</a:t>
            </a: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Char char="●"/>
            </a:pPr>
            <a:r>
              <a:rPr lang="pt-PT"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Studente se financira najviše do 12 mjeseci na svakoj razini studija  te 24 mjeseca za integrirane studije</a:t>
            </a: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6" name="Google Shape;366;gf6bdcc1794_0_35"/>
          <p:cNvPicPr preferRelativeResize="0"/>
          <p:nvPr/>
        </p:nvPicPr>
        <p:blipFill rotWithShape="1">
          <a:blip r:embed="rId3">
            <a:alphaModFix/>
          </a:blip>
          <a:srcRect l="79" r="89"/>
          <a:stretch/>
        </p:blipFill>
        <p:spPr>
          <a:xfrm>
            <a:off x="10063175" y="224025"/>
            <a:ext cx="1957325" cy="10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f6bdcc1794_0_42"/>
          <p:cNvSpPr txBox="1">
            <a:spLocks noGrp="1"/>
          </p:cNvSpPr>
          <p:nvPr>
            <p:ph type="body" idx="1"/>
          </p:nvPr>
        </p:nvSpPr>
        <p:spPr>
          <a:xfrm>
            <a:off x="355250" y="1977075"/>
            <a:ext cx="115998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2" name="Google Shape;372;gf6bdcc1794_0_42"/>
          <p:cNvPicPr preferRelativeResize="0"/>
          <p:nvPr/>
        </p:nvPicPr>
        <p:blipFill rotWithShape="1">
          <a:blip r:embed="rId3">
            <a:alphaModFix/>
          </a:blip>
          <a:srcRect l="79" r="89"/>
          <a:stretch/>
        </p:blipFill>
        <p:spPr>
          <a:xfrm>
            <a:off x="10063175" y="224025"/>
            <a:ext cx="1957325" cy="108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f6bdcc1794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50" y="602400"/>
            <a:ext cx="5629176" cy="31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f6bdcc1794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5829" y="2996525"/>
            <a:ext cx="5629219" cy="31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f6bdcc1794_0_54"/>
          <p:cNvSpPr txBox="1">
            <a:spLocks noGrp="1"/>
          </p:cNvSpPr>
          <p:nvPr>
            <p:ph type="title"/>
          </p:nvPr>
        </p:nvSpPr>
        <p:spPr>
          <a:xfrm>
            <a:off x="838200" y="763550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PT" sz="65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Erasmus+ studijski boravak </a:t>
            </a:r>
            <a:endParaRPr sz="650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0" name="Google Shape;380;gf6bdcc1794_0_54"/>
          <p:cNvSpPr txBox="1">
            <a:spLocks noGrp="1"/>
          </p:cNvSpPr>
          <p:nvPr>
            <p:ph type="body" idx="1"/>
          </p:nvPr>
        </p:nvSpPr>
        <p:spPr>
          <a:xfrm>
            <a:off x="355250" y="1977075"/>
            <a:ext cx="115998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  <a:buChar char="●"/>
            </a:pPr>
            <a:r>
              <a:rPr lang="pt-PT" sz="25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Dodatne informacije: </a:t>
            </a:r>
            <a:endParaRPr sz="25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PT" sz="25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AMPEU</a:t>
            </a:r>
            <a:endParaRPr sz="25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PT" sz="25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ERASMUS STUDENT NETWORK</a:t>
            </a:r>
            <a:endParaRPr sz="25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PT" sz="25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ERASMUSINTERN.ORG</a:t>
            </a:r>
            <a:endParaRPr sz="25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1" name="Google Shape;381;gf6bdcc1794_0_54"/>
          <p:cNvPicPr preferRelativeResize="0"/>
          <p:nvPr/>
        </p:nvPicPr>
        <p:blipFill rotWithShape="1">
          <a:blip r:embed="rId3">
            <a:alphaModFix/>
          </a:blip>
          <a:srcRect l="79" r="89"/>
          <a:stretch/>
        </p:blipFill>
        <p:spPr>
          <a:xfrm>
            <a:off x="10063175" y="224025"/>
            <a:ext cx="1957325" cy="10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f6bdcc1794_0_60"/>
          <p:cNvSpPr txBox="1">
            <a:spLocks noGrp="1"/>
          </p:cNvSpPr>
          <p:nvPr>
            <p:ph type="title"/>
          </p:nvPr>
        </p:nvSpPr>
        <p:spPr>
          <a:xfrm>
            <a:off x="838200" y="1782480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PT" sz="7200">
                <a:latin typeface="Oswald"/>
                <a:ea typeface="Oswald"/>
                <a:cs typeface="Oswald"/>
                <a:sym typeface="Oswald"/>
              </a:rPr>
              <a:t>Proces prijave na Erasmus+</a:t>
            </a:r>
            <a:endParaRPr sz="72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87" name="Google Shape;387;gf6bdcc1794_0_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3175" y="224025"/>
            <a:ext cx="1957324" cy="10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5"/>
          <p:cNvSpPr txBox="1">
            <a:spLocks noGrp="1"/>
          </p:cNvSpPr>
          <p:nvPr>
            <p:ph type="title"/>
          </p:nvPr>
        </p:nvSpPr>
        <p:spPr>
          <a:xfrm>
            <a:off x="838200" y="970750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PT" sz="6500" b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ŠTO UČINITI PRIJE NATJEČAJA?</a:t>
            </a:r>
            <a:endParaRPr sz="6500" b="0" i="0" u="none" strike="noStrike" cap="none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3" name="Google Shape;393;p25"/>
          <p:cNvSpPr txBox="1">
            <a:spLocks noGrp="1"/>
          </p:cNvSpPr>
          <p:nvPr>
            <p:ph type="body" idx="1"/>
          </p:nvPr>
        </p:nvSpPr>
        <p:spPr>
          <a:xfrm>
            <a:off x="838200" y="2247938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PT" sz="2300"/>
              <a:t>!Natječaj se objavljuje u siječnju/veljači tekuće akademske godine (mogućnost kašnjenja zbog situacije s COVID-om)!</a:t>
            </a:r>
            <a:endParaRPr sz="2300"/>
          </a:p>
          <a:p>
            <a:pPr marL="457200" lvl="0" indent="-374650" algn="l" rtl="0">
              <a:spcBef>
                <a:spcPts val="1000"/>
              </a:spcBef>
              <a:spcAft>
                <a:spcPts val="0"/>
              </a:spcAft>
              <a:buSzPts val="2300"/>
              <a:buAutoNum type="arabicParenR"/>
            </a:pPr>
            <a:r>
              <a:rPr lang="pt-PT" sz="2300" b="0"/>
              <a:t>Istražiti partnerska svučilišta vašeg fakulteta</a:t>
            </a:r>
            <a:endParaRPr sz="2300" b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arenR"/>
            </a:pPr>
            <a:r>
              <a:rPr lang="pt-PT" sz="2300" b="0"/>
              <a:t>Provjeriti ponudu kolegija na engleskom jeziku </a:t>
            </a:r>
            <a:endParaRPr sz="2300" b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arenR"/>
            </a:pPr>
            <a:r>
              <a:rPr lang="pt-PT" sz="2300" b="0"/>
              <a:t>Proučiti silabuse ponuđenih kolegija i kompatibilnost sa kolegijima vašeg fakulteta</a:t>
            </a:r>
            <a:endParaRPr sz="2300" b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arenR"/>
            </a:pPr>
            <a:r>
              <a:rPr lang="pt-PT" sz="2300" b="0"/>
              <a:t>Savjetovanje sa ECTS koordinatorom &gt; paziti na priznavanje kolegija te sustav bodovanja (ocjene)</a:t>
            </a:r>
            <a:endParaRPr sz="2300" b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arenR"/>
            </a:pPr>
            <a:r>
              <a:rPr lang="pt-PT" sz="2300" b="0"/>
              <a:t>ISTRAŽITI TROŠKOVE ŽIVOTA!! </a:t>
            </a:r>
            <a:endParaRPr sz="2300" b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arenR"/>
            </a:pPr>
            <a:r>
              <a:rPr lang="pt-PT" sz="2300" b="0"/>
              <a:t>Nabaviti potvrdu o znanju stranog jezika + ostala dokumentacija</a:t>
            </a:r>
            <a:endParaRPr sz="2300" b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5E9B31-E41A-4559-AC2B-2E74115A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801"/>
            <a:ext cx="10515600" cy="1009800"/>
          </a:xfrm>
        </p:spPr>
        <p:txBody>
          <a:bodyPr/>
          <a:lstStyle/>
          <a:p>
            <a:r>
              <a:rPr lang="hr-HR" sz="5000" b="0" dirty="0">
                <a:latin typeface="Oswald" panose="00000500000000000000" pitchFamily="2" charset="0"/>
              </a:rPr>
              <a:t>NEŠTO NOVO U NATJEČAJU 21./22.</a:t>
            </a:r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7D5F756-6C50-41C9-B186-AC3377DF5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86" y="2514046"/>
            <a:ext cx="11249861" cy="29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43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f6bdcc1794_0_66"/>
          <p:cNvSpPr txBox="1">
            <a:spLocks noGrp="1"/>
          </p:cNvSpPr>
          <p:nvPr>
            <p:ph type="title"/>
          </p:nvPr>
        </p:nvSpPr>
        <p:spPr>
          <a:xfrm>
            <a:off x="813062" y="716226"/>
            <a:ext cx="10515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hr-HR" sz="4500" b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DODATNA FINANCIJSKA POTPORA</a:t>
            </a:r>
            <a:endParaRPr sz="4500" b="0" i="0" u="none" strike="noStrike" cap="none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9" name="Google Shape;399;gf6bdcc1794_0_66"/>
          <p:cNvSpPr txBox="1">
            <a:spLocks noGrp="1"/>
          </p:cNvSpPr>
          <p:nvPr>
            <p:ph type="body" idx="1"/>
          </p:nvPr>
        </p:nvSpPr>
        <p:spPr>
          <a:xfrm>
            <a:off x="386499" y="1726026"/>
            <a:ext cx="11368726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nižeg socioekonomskog statusa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izbjeglice i tražitelji azila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čiji roditelji imaju nižu razinu obrazovanja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studentice u tehničkom, studenti u humanističkom području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stariji studenti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s djecom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koji rade uz studij</a:t>
            </a:r>
            <a:endParaRPr lang="pt-P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"/>
          <p:cNvSpPr txBox="1">
            <a:spLocks noGrp="1"/>
          </p:cNvSpPr>
          <p:nvPr>
            <p:ph type="title"/>
          </p:nvPr>
        </p:nvSpPr>
        <p:spPr>
          <a:xfrm>
            <a:off x="838200" y="1103350"/>
            <a:ext cx="10515600" cy="100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200" b="0">
                <a:latin typeface="Oswald"/>
                <a:ea typeface="Oswald"/>
                <a:cs typeface="Oswald"/>
                <a:sym typeface="Oswald"/>
              </a:rPr>
              <a:t>Tko smo mi?</a:t>
            </a:r>
            <a:endParaRPr sz="7200" b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200" b="0">
                <a:latin typeface="Oswald"/>
                <a:ea typeface="Oswald"/>
                <a:cs typeface="Oswald"/>
                <a:sym typeface="Oswald"/>
              </a:rPr>
              <a:t> </a:t>
            </a:r>
            <a:endParaRPr sz="7200" b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0" name="Google Shape;300;p22"/>
          <p:cNvSpPr txBox="1">
            <a:spLocks noGrp="1"/>
          </p:cNvSpPr>
          <p:nvPr>
            <p:ph type="body" idx="1"/>
          </p:nvPr>
        </p:nvSpPr>
        <p:spPr>
          <a:xfrm>
            <a:off x="498375" y="2113138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0" indent="-4572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NAJVEĆA volonterska, studentska organizacija u Europi</a:t>
            </a:r>
            <a:endParaRPr sz="2800" b="0" dirty="0">
              <a:solidFill>
                <a:schemeClr val="bg1"/>
              </a:solidFill>
            </a:endParaRPr>
          </a:p>
          <a:p>
            <a:pPr marL="508000" indent="-4572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Od 1989. “Studenti pomažu studentima”</a:t>
            </a:r>
            <a:endParaRPr sz="2800" b="0" dirty="0">
              <a:solidFill>
                <a:schemeClr val="bg1"/>
              </a:solidFill>
            </a:endParaRPr>
          </a:p>
          <a:p>
            <a:pPr marL="508000" indent="-4572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15 000 aktivnih članova</a:t>
            </a:r>
            <a:endParaRPr sz="2800" b="0" dirty="0">
              <a:solidFill>
                <a:schemeClr val="bg1"/>
              </a:solidFill>
            </a:endParaRPr>
          </a:p>
          <a:p>
            <a:pPr marL="508000" indent="-4572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Prisutni u više od 1000 obrazovnih institucija</a:t>
            </a:r>
            <a:endParaRPr sz="2800" b="0" dirty="0">
              <a:solidFill>
                <a:schemeClr val="bg1"/>
              </a:solidFill>
            </a:endParaRPr>
          </a:p>
          <a:p>
            <a:pPr marL="508000" indent="-45720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Lokalna - nacionalna - internacionalna razina sa sjedištem u Bruxellesu  &gt; 550 lokalnih podružnica</a:t>
            </a:r>
            <a:endParaRPr sz="2800" b="0" dirty="0">
              <a:solidFill>
                <a:schemeClr val="bg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9D605E-15EC-4F92-839D-E9C104347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000" b="0" dirty="0">
                <a:latin typeface="Oswald" panose="00000500000000000000" pitchFamily="2" charset="0"/>
              </a:rPr>
              <a:t>DODATNA FINANCIJSKA POTPORA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D7A67C4-B206-4748-9888-10A0D4E61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koji studiraju u mjestu izvan mjesta prebivališta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djeca hrvatskih branitelja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pripadnici romske manjine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iz alternativne skrbi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koji su završili strukovnu školu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beskućnici i u riziku od beskućništva</a:t>
            </a:r>
            <a:endParaRPr lang="pt-PT" sz="2800" dirty="0">
              <a:solidFill>
                <a:schemeClr val="bg1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studenti iz ruralnih područja, manjih mjesta i otoka</a:t>
            </a:r>
            <a:endParaRPr lang="pt-PT" sz="2800" dirty="0">
              <a:solidFill>
                <a:schemeClr val="bg1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28611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6"/>
          <p:cNvSpPr txBox="1">
            <a:spLocks noGrp="1"/>
          </p:cNvSpPr>
          <p:nvPr>
            <p:ph type="title"/>
          </p:nvPr>
        </p:nvSpPr>
        <p:spPr>
          <a:xfrm>
            <a:off x="838200" y="1235269"/>
            <a:ext cx="105156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PT" sz="6500" b="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PREPREKE S KOJIMA SE MOŽETE SUSRESTI</a:t>
            </a:r>
            <a:endParaRPr sz="6500" b="0" i="0" u="none" strike="noStrike" cap="none" dirty="0">
              <a:solidFill>
                <a:schemeClr val="bg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fcf4dff12a_0_2"/>
          <p:cNvSpPr txBox="1">
            <a:spLocks noGrp="1"/>
          </p:cNvSpPr>
          <p:nvPr>
            <p:ph type="title"/>
          </p:nvPr>
        </p:nvSpPr>
        <p:spPr>
          <a:xfrm>
            <a:off x="838200" y="1103350"/>
            <a:ext cx="10515600" cy="100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500" b="0" dirty="0">
                <a:solidFill>
                  <a:schemeClr val="bg1"/>
                </a:solidFill>
                <a:latin typeface="Oswald" panose="00000500000000000000" pitchFamily="2" charset="0"/>
              </a:rPr>
              <a:t>PRIJE </a:t>
            </a:r>
            <a:r>
              <a:rPr lang="hr-HR" sz="6500" b="0" dirty="0">
                <a:solidFill>
                  <a:schemeClr val="bg1"/>
                </a:solidFill>
                <a:latin typeface="Oswald" panose="00000500000000000000" pitchFamily="2" charset="0"/>
              </a:rPr>
              <a:t>ERASMUSA</a:t>
            </a:r>
            <a:r>
              <a:rPr lang="pt-PT" sz="6500" b="0" dirty="0">
                <a:solidFill>
                  <a:schemeClr val="bg1"/>
                </a:solidFill>
                <a:latin typeface="Oswald" panose="00000500000000000000" pitchFamily="2" charset="0"/>
              </a:rPr>
              <a:t>...</a:t>
            </a:r>
            <a:endParaRPr sz="6500" b="0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411" name="Google Shape;411;gfcf4dff12a_0_2"/>
          <p:cNvSpPr txBox="1">
            <a:spLocks noGrp="1"/>
          </p:cNvSpPr>
          <p:nvPr>
            <p:ph type="body" idx="1"/>
          </p:nvPr>
        </p:nvSpPr>
        <p:spPr>
          <a:xfrm>
            <a:off x="838200" y="2247938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PT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prikupljanje potrebne dokumentacije (viza)</a:t>
            </a:r>
            <a:endParaRPr b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PT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međunarodni uredi na gostujućem Sveučilištu</a:t>
            </a:r>
            <a:endParaRPr b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PT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manjak kolegija na engleskom jeziku </a:t>
            </a:r>
            <a:endParaRPr b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PT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manjak informacija </a:t>
            </a:r>
            <a:endParaRPr b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PT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smještaj</a:t>
            </a:r>
            <a:endParaRPr b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PT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ECTS koordinacija</a:t>
            </a:r>
            <a:endParaRPr b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764393-9083-4B6D-BB85-A8DD115F2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000" b="0" dirty="0">
                <a:latin typeface="Oswald" panose="00000500000000000000" pitchFamily="2" charset="0"/>
              </a:rPr>
              <a:t>LEARNING AGREEMENT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41C2835-40FD-4283-831A-2DFC6AEB0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b="0" dirty="0"/>
              <a:t>„Ugovor o učenju”</a:t>
            </a:r>
            <a:endParaRPr lang="pt-BR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b="0" dirty="0"/>
              <a:t>priznavanje ECTS bodova i vremena provedenog na inozemnoj ustanovi</a:t>
            </a:r>
            <a:endParaRPr lang="pt-BR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b="0" dirty="0"/>
              <a:t>definiranje obaveza studenta</a:t>
            </a:r>
            <a:endParaRPr lang="pt-BR" dirty="0"/>
          </a:p>
          <a:p>
            <a:endParaRPr lang="hr-HR" b="0" dirty="0"/>
          </a:p>
        </p:txBody>
      </p:sp>
    </p:spTree>
    <p:extLst>
      <p:ext uri="{BB962C8B-B14F-4D97-AF65-F5344CB8AC3E}">
        <p14:creationId xmlns:p14="http://schemas.microsoft.com/office/powerpoint/2010/main" val="2918669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fcf1b515fe_0_0"/>
          <p:cNvSpPr txBox="1">
            <a:spLocks noGrp="1"/>
          </p:cNvSpPr>
          <p:nvPr>
            <p:ph type="title"/>
          </p:nvPr>
        </p:nvSpPr>
        <p:spPr>
          <a:xfrm>
            <a:off x="838200" y="1103350"/>
            <a:ext cx="10515600" cy="100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500" b="0" dirty="0">
                <a:solidFill>
                  <a:schemeClr val="bg1"/>
                </a:solidFill>
                <a:latin typeface="Oswald" panose="00000500000000000000" pitchFamily="2" charset="0"/>
              </a:rPr>
              <a:t>TIJEKOM ERASMUSA...</a:t>
            </a:r>
            <a:endParaRPr sz="6500" b="0" dirty="0">
              <a:solidFill>
                <a:schemeClr val="bg1"/>
              </a:solidFill>
              <a:latin typeface="Oswald" panose="00000500000000000000" pitchFamily="2" charset="0"/>
            </a:endParaRPr>
          </a:p>
        </p:txBody>
      </p:sp>
      <p:sp>
        <p:nvSpPr>
          <p:cNvPr id="418" name="Google Shape;418;gfcf1b515fe_0_0"/>
          <p:cNvSpPr txBox="1">
            <a:spLocks noGrp="1"/>
          </p:cNvSpPr>
          <p:nvPr>
            <p:ph type="body" idx="1"/>
          </p:nvPr>
        </p:nvSpPr>
        <p:spPr>
          <a:xfrm>
            <a:off x="838200" y="2247938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PT" b="0" dirty="0">
                <a:solidFill>
                  <a:schemeClr val="bg1"/>
                </a:solidFill>
              </a:rPr>
              <a:t>snalaženje na kampusu/fakultetu</a:t>
            </a:r>
            <a:endParaRPr lang="hr-HR" b="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r-HR" b="0" dirty="0">
                <a:solidFill>
                  <a:schemeClr val="bg1"/>
                </a:solidFill>
              </a:rPr>
              <a:t>drugačiji oblici održavanja nastave</a:t>
            </a:r>
            <a:endParaRPr b="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PT" b="0" dirty="0">
                <a:solidFill>
                  <a:schemeClr val="bg1"/>
                </a:solidFill>
              </a:rPr>
              <a:t>manjak vremena za promjenu kolegija</a:t>
            </a:r>
            <a:endParaRPr b="0" dirty="0"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r-HR" b="0" dirty="0">
                <a:solidFill>
                  <a:schemeClr val="bg1"/>
                </a:solidFill>
              </a:rPr>
              <a:t>Kako upoznati druge lokalne i internacionalne studente?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A60A2A-3F58-4538-A102-0A874C35D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6500" b="0" dirty="0">
                <a:latin typeface="Oswald" panose="00000500000000000000" pitchFamily="2" charset="0"/>
              </a:rPr>
              <a:t>TIPS AND TRICKS ZA ERASMUS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98255B4-B092-41E0-8204-26D0759C7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Erasmus+ </a:t>
            </a:r>
            <a:r>
              <a:rPr lang="hr-HR" dirty="0" err="1"/>
              <a:t>app</a:t>
            </a:r>
            <a:r>
              <a:rPr lang="hr-HR" dirty="0"/>
              <a:t>, </a:t>
            </a:r>
            <a:r>
              <a:rPr lang="hr-HR" dirty="0" err="1"/>
              <a:t>ESNcard</a:t>
            </a:r>
            <a:r>
              <a:rPr lang="hr-HR" dirty="0"/>
              <a:t>, Buddy sustav, ESN eventi, praksa…</a:t>
            </a:r>
          </a:p>
        </p:txBody>
      </p:sp>
    </p:spTree>
    <p:extLst>
      <p:ext uri="{BB962C8B-B14F-4D97-AF65-F5344CB8AC3E}">
        <p14:creationId xmlns:p14="http://schemas.microsoft.com/office/powerpoint/2010/main" val="350813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347660-C3AD-4615-96E8-24016CAD5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000" b="0" dirty="0">
                <a:latin typeface="Oswald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Gdje ići i što raditi?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A1C4E0D-EE77-4351-98F9-41203E4FD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dirty="0"/>
              <a:t>ESN eventi!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708623-5F6E-4811-8161-35DD2ED43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643" y="546780"/>
            <a:ext cx="4062952" cy="270863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B5C326C-A077-4345-850A-6AA37AA11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5" y="3429000"/>
            <a:ext cx="4277412" cy="285160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4FB158D-BBC1-417E-9091-FDBC96122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424" y="3686906"/>
            <a:ext cx="5514091" cy="242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28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99B117-3A89-4F6F-9BB2-D3B05065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000" b="0" dirty="0">
                <a:latin typeface="Oswald" panose="00000500000000000000" pitchFamily="2" charset="0"/>
              </a:rPr>
              <a:t>S kim putovati i kako?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6017D50-998B-428C-AE01-685FEE182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02841"/>
            <a:ext cx="10515600" cy="4351200"/>
          </a:xfrm>
        </p:spPr>
        <p:txBody>
          <a:bodyPr/>
          <a:lstStyle/>
          <a:p>
            <a:r>
              <a:rPr lang="hr-HR" b="0" dirty="0" err="1"/>
              <a:t>Flixbus</a:t>
            </a:r>
            <a:endParaRPr lang="hr-HR" b="0" dirty="0"/>
          </a:p>
          <a:p>
            <a:r>
              <a:rPr lang="hr-HR" b="0" dirty="0" err="1"/>
              <a:t>Skyscanner</a:t>
            </a:r>
            <a:endParaRPr lang="hr-HR" b="0" dirty="0"/>
          </a:p>
          <a:p>
            <a:r>
              <a:rPr lang="hr-HR" b="0" dirty="0" err="1"/>
              <a:t>eDreams</a:t>
            </a:r>
            <a:endParaRPr lang="hr-HR" b="0" dirty="0"/>
          </a:p>
          <a:p>
            <a:r>
              <a:rPr lang="hr-HR" dirty="0" err="1"/>
              <a:t>Ryanair</a:t>
            </a:r>
            <a:r>
              <a:rPr lang="hr-HR" dirty="0"/>
              <a:t> </a:t>
            </a:r>
          </a:p>
          <a:p>
            <a:r>
              <a:rPr lang="hr-HR" b="0" dirty="0" err="1"/>
              <a:t>Wizzair</a:t>
            </a:r>
            <a:endParaRPr lang="hr-HR" b="0" dirty="0"/>
          </a:p>
          <a:p>
            <a:r>
              <a:rPr lang="hr-HR" b="0" dirty="0" err="1"/>
              <a:t>Eurowings</a:t>
            </a:r>
            <a:endParaRPr lang="hr-HR" b="0" dirty="0"/>
          </a:p>
          <a:p>
            <a:r>
              <a:rPr lang="hr-HR" b="0" dirty="0"/>
              <a:t>Google </a:t>
            </a:r>
            <a:r>
              <a:rPr lang="hr-HR" b="0" dirty="0" err="1"/>
              <a:t>flights</a:t>
            </a:r>
            <a:endParaRPr lang="hr-HR" b="0" dirty="0"/>
          </a:p>
        </p:txBody>
      </p:sp>
    </p:spTree>
    <p:extLst>
      <p:ext uri="{BB962C8B-B14F-4D97-AF65-F5344CB8AC3E}">
        <p14:creationId xmlns:p14="http://schemas.microsoft.com/office/powerpoint/2010/main" val="353968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A7E9EA-9166-402A-AB99-06121D41D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0291"/>
            <a:ext cx="10515600" cy="1009800"/>
          </a:xfrm>
        </p:spPr>
        <p:txBody>
          <a:bodyPr/>
          <a:lstStyle/>
          <a:p>
            <a:r>
              <a:rPr lang="hr-HR" sz="6500" b="0" dirty="0">
                <a:latin typeface="Oswald" panose="00000500000000000000" pitchFamily="2" charset="0"/>
              </a:rPr>
              <a:t>ERASMUS+ App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835C4BA-8176-48BC-BB67-695FF3BC1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76598"/>
            <a:ext cx="10515600" cy="4351200"/>
          </a:xfrm>
        </p:spPr>
        <p:txBody>
          <a:bodyPr/>
          <a:lstStyle/>
          <a:p>
            <a:r>
              <a:rPr lang="hr-HR" sz="2800" b="0" i="0" dirty="0">
                <a:solidFill>
                  <a:schemeClr val="bg1"/>
                </a:solidFill>
                <a:effectLst/>
                <a:latin typeface="EC Square Sans Pro"/>
              </a:rPr>
              <a:t>jedinstvena točka za pristup, od koje sudionici mogu dobiti informacije o prilikama koje pruža Erasmus+, koja će ih voditi kroz procedure povezane s njihovom mobilnošću te im dati pristup informacijama i uslugama</a:t>
            </a:r>
            <a:endParaRPr lang="hr-HR" sz="2800" b="0" dirty="0">
              <a:solidFill>
                <a:schemeClr val="bg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995341-9132-4A02-80B4-17DED6FEB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40" y="3546881"/>
            <a:ext cx="5374848" cy="26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27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5F1098-E181-498C-8A99-2A24C6159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6500" b="0" dirty="0" err="1">
                <a:latin typeface="Oswald" panose="00000500000000000000" pitchFamily="2" charset="0"/>
              </a:rPr>
              <a:t>ESNcard</a:t>
            </a:r>
            <a:endParaRPr lang="hr-HR" sz="6500" b="0" dirty="0">
              <a:latin typeface="Oswald" panose="00000500000000000000" pitchFamily="2" charset="0"/>
            </a:endParaRP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9F50363-2CB6-4D47-BC7D-D102CF7D7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najbolji prijatelj na Erasmusu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kartica s popustima koja vrijedi diljem Europe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Kako ju možeš dobiti?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dirty="0">
                <a:solidFill>
                  <a:srgbClr val="FFFFFF"/>
                </a:solidFill>
                <a:latin typeface="Lato" panose="020F0502020204030203" pitchFamily="34" charset="0"/>
              </a:rPr>
              <a:t>JAVI NAM SE!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5D45DB-9CFF-43DB-BB62-30AE3DA4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29" y="3616871"/>
            <a:ext cx="4298131" cy="261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25A36B2-3268-4C39-B786-71FCAF13C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455" y="1290725"/>
            <a:ext cx="3290740" cy="32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4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57fd8c293_0_6"/>
          <p:cNvSpPr txBox="1">
            <a:spLocks noGrp="1"/>
          </p:cNvSpPr>
          <p:nvPr>
            <p:ph type="title"/>
          </p:nvPr>
        </p:nvSpPr>
        <p:spPr>
          <a:xfrm>
            <a:off x="838200" y="856225"/>
            <a:ext cx="10515600" cy="100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200" b="0">
                <a:latin typeface="Oswald"/>
                <a:ea typeface="Oswald"/>
                <a:cs typeface="Oswald"/>
                <a:sym typeface="Oswald"/>
              </a:rPr>
              <a:t>Što mi zapravo radimo?</a:t>
            </a:r>
            <a:endParaRPr sz="7200" b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6" name="Google Shape;306;gf57fd8c293_0_6"/>
          <p:cNvSpPr txBox="1">
            <a:spLocks noGrp="1"/>
          </p:cNvSpPr>
          <p:nvPr>
            <p:ph type="body" idx="1"/>
          </p:nvPr>
        </p:nvSpPr>
        <p:spPr>
          <a:xfrm>
            <a:off x="498375" y="2058863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ourier New" panose="02070309020205020404" pitchFamily="49" charset="0"/>
              <a:buChar char="o"/>
            </a:pPr>
            <a:r>
              <a:rPr lang="pt-PT" sz="2800" dirty="0">
                <a:solidFill>
                  <a:schemeClr val="bg1"/>
                </a:solidFill>
              </a:rPr>
              <a:t>Promoviramo:</a:t>
            </a:r>
            <a:endParaRPr lang="hr-HR" sz="2800" dirty="0">
              <a:solidFill>
                <a:schemeClr val="bg1"/>
              </a:solidFill>
            </a:endParaRPr>
          </a:p>
          <a:p>
            <a:pPr marL="8255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2800" dirty="0">
              <a:solidFill>
                <a:schemeClr val="bg1"/>
              </a:solidFill>
            </a:endParaRPr>
          </a:p>
          <a:p>
            <a:pPr indent="-3746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interkulturalnu razmjenu</a:t>
            </a:r>
            <a:endParaRPr sz="2800" b="0" dirty="0">
              <a:solidFill>
                <a:schemeClr val="bg1"/>
              </a:solidFill>
            </a:endParaRPr>
          </a:p>
          <a:p>
            <a:pPr indent="-3746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interese internacionalnih studenata</a:t>
            </a:r>
            <a:endParaRPr sz="2800" b="0" dirty="0">
              <a:solidFill>
                <a:schemeClr val="bg1"/>
              </a:solidFill>
            </a:endParaRPr>
          </a:p>
          <a:p>
            <a:pPr indent="-3746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motivacija  i poticanje studenata na razmjenu</a:t>
            </a:r>
            <a:endParaRPr sz="2800" b="0" dirty="0">
              <a:solidFill>
                <a:schemeClr val="bg1"/>
              </a:solidFill>
            </a:endParaRPr>
          </a:p>
          <a:p>
            <a:pPr indent="-3746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neformalni način educiranja </a:t>
            </a:r>
            <a:endParaRPr sz="2800" b="0" dirty="0">
              <a:solidFill>
                <a:schemeClr val="bg1"/>
              </a:solidFill>
            </a:endParaRPr>
          </a:p>
          <a:p>
            <a:pPr indent="-3746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reintegraciju studenata koji se vraćaju s razmjene</a:t>
            </a:r>
            <a:endParaRPr sz="2800" b="0" dirty="0">
              <a:solidFill>
                <a:schemeClr val="bg1"/>
              </a:solidFill>
            </a:endParaRPr>
          </a:p>
          <a:p>
            <a:pPr indent="-374650" algn="just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23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aktivno građansko i volonterski rad</a:t>
            </a:r>
            <a:endParaRPr sz="2800" b="0" dirty="0">
              <a:solidFill>
                <a:schemeClr val="bg1"/>
              </a:solidFill>
            </a:endParaRPr>
          </a:p>
          <a:p>
            <a:pPr marL="9144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dirty="0">
              <a:solidFill>
                <a:schemeClr val="dk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89E269BC-27C6-4AA2-B674-2680E9456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40" y="1172982"/>
            <a:ext cx="10297212" cy="52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75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CAA3792-0783-418A-80F9-EAC163410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92" y="1742780"/>
            <a:ext cx="8873596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57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85CBB-F276-47FE-A31D-0B3E03E6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6500" b="0" dirty="0">
                <a:latin typeface="Oswald" panose="00000500000000000000" pitchFamily="2" charset="0"/>
              </a:rPr>
              <a:t>Buddy sustav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DCC56B4-F6F4-43E7-991B-739426133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poveznica između domaćih i internacionalnih studenata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Buddyji</a:t>
            </a: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: domaći studenti voljni pomoći internacionalnim studentima pri integraciji u novoj sredini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Buddyju se možeš javiti za: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kavu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đir po gradu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pomoć sa dokumentacijom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r-HR" sz="2500" b="0" dirty="0" err="1">
                <a:solidFill>
                  <a:srgbClr val="FFFFFF"/>
                </a:solidFill>
                <a:latin typeface="Lato" panose="020F0502020204030203" pitchFamily="34" charset="0"/>
              </a:rPr>
              <a:t>t</a:t>
            </a:r>
            <a:r>
              <a:rPr lang="hr-HR" sz="2500" b="0" i="0" u="none" strike="noStrike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ips</a:t>
            </a: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r-HR" sz="2500" b="0" i="0" u="none" strike="noStrike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and</a:t>
            </a: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r-HR" sz="2500" b="0" i="0" u="none" strike="noStrike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tricks</a:t>
            </a: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oko studentskog života 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party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114300" indent="0" rtl="0">
              <a:spcBef>
                <a:spcPts val="0"/>
              </a:spcBef>
              <a:spcAft>
                <a:spcPts val="0"/>
              </a:spcAft>
              <a:buNone/>
            </a:pPr>
            <a:endParaRPr lang="hr-HR" sz="2500" b="0" i="0" u="none" strike="noStrike" dirty="0">
              <a:solidFill>
                <a:srgbClr val="FFFFFF"/>
              </a:solidFill>
              <a:latin typeface="Lato" panose="020F0502020204030203" pitchFamily="34" charset="0"/>
            </a:endParaRPr>
          </a:p>
          <a:p>
            <a:pPr marL="1143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500" b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Za studente u </a:t>
            </a:r>
            <a:r>
              <a:rPr lang="hr-HR" sz="2500" b="0" dirty="0">
                <a:solidFill>
                  <a:srgbClr val="FFFFFF"/>
                </a:solidFill>
                <a:latin typeface="Lato" panose="020F0502020204030203" pitchFamily="34" charset="0"/>
              </a:rPr>
              <a:t>Z</a:t>
            </a:r>
            <a:r>
              <a:rPr lang="hr-HR" sz="2500" b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agrebu: </a:t>
            </a: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ERASMUS KOD KUĆE</a:t>
            </a:r>
            <a:br>
              <a:rPr lang="hr-HR" dirty="0"/>
            </a:br>
            <a:endParaRPr lang="hr-HR" b="0" dirty="0"/>
          </a:p>
        </p:txBody>
      </p:sp>
    </p:spTree>
    <p:extLst>
      <p:ext uri="{BB962C8B-B14F-4D97-AF65-F5344CB8AC3E}">
        <p14:creationId xmlns:p14="http://schemas.microsoft.com/office/powerpoint/2010/main" val="110389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C10E5A-D301-4EB4-9E67-13CD919E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070"/>
            <a:ext cx="11020720" cy="1009800"/>
          </a:xfrm>
        </p:spPr>
        <p:txBody>
          <a:bodyPr/>
          <a:lstStyle/>
          <a:p>
            <a:r>
              <a:rPr lang="hr-HR" sz="5500" b="0" dirty="0">
                <a:latin typeface="Oswald" panose="00000500000000000000" pitchFamily="2" charset="0"/>
              </a:rPr>
              <a:t>ErasmusIntern.org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19AC5BF-52D8-4F90-88EF-9F3F4713C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2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namijenjen je trenutnim i nedavno diplomiranim studentima koji žele priliku iskusiti rad u svom interesnom području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2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Poslovni subjekt dužan je s matičnim visokim učilištem imati potpisan ili potpisati bilateralni sporazum.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2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 Student može izabrati poslovni subjekt između ponuđenih od strane visokog učilišta ili sam pronaći poslovni subjekt i/ili instituciju voljna prihvatiti ga kao radnika i potpisati sporazum o suradnji.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200" b="1" i="0" u="sng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Trajanje: </a:t>
            </a:r>
            <a:r>
              <a:rPr lang="hr-HR" sz="22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2-12 mjeseci na svakoj razini studija; moguće je praksu odraditi nakon što student diplomira, ukoliko se prijavi dok još ima status studenta</a:t>
            </a:r>
            <a:endParaRPr lang="hr-HR" sz="2200" b="1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hr-HR" sz="2200" b="1" i="0" u="sng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Financiranje: </a:t>
            </a:r>
            <a:r>
              <a:rPr lang="hr-HR" sz="22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Za programske države (države članice EU, Makedonija, Island, Norveška, </a:t>
            </a:r>
            <a:r>
              <a:rPr lang="hr-HR" sz="22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Lihtenštaj</a:t>
            </a:r>
            <a:endParaRPr lang="hr-HR" sz="2200" b="0" dirty="0"/>
          </a:p>
        </p:txBody>
      </p:sp>
    </p:spTree>
    <p:extLst>
      <p:ext uri="{BB962C8B-B14F-4D97-AF65-F5344CB8AC3E}">
        <p14:creationId xmlns:p14="http://schemas.microsoft.com/office/powerpoint/2010/main" val="371659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56;p32">
            <a:extLst>
              <a:ext uri="{FF2B5EF4-FFF2-40B4-BE49-F238E27FC236}">
                <a16:creationId xmlns:a16="http://schemas.microsoft.com/office/drawing/2014/main" id="{B931AA06-93DF-485C-8145-CC4829716B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5265" y="1828800"/>
            <a:ext cx="9281470" cy="37824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010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EA7025-9ACB-462D-A409-422EC632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000" b="0" dirty="0" err="1">
                <a:latin typeface="Oswald" panose="00000500000000000000" pitchFamily="2" charset="0"/>
              </a:rPr>
              <a:t>ErasmusJobs</a:t>
            </a:r>
            <a:r>
              <a:rPr lang="hr-HR" sz="5000" b="0" dirty="0">
                <a:latin typeface="Oswald" panose="00000500000000000000" pitchFamily="2" charset="0"/>
              </a:rPr>
              <a:t> </a:t>
            </a:r>
            <a:r>
              <a:rPr lang="hr-HR" sz="5000" b="0" dirty="0" err="1">
                <a:latin typeface="Oswald" panose="00000500000000000000" pitchFamily="2" charset="0"/>
              </a:rPr>
              <a:t>Platform</a:t>
            </a:r>
            <a:endParaRPr lang="hr-HR" sz="5000" b="0" dirty="0">
              <a:latin typeface="Oswald" panose="00000500000000000000" pitchFamily="2" charset="0"/>
            </a:endParaRP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6437FCF-A8B2-405B-8AF6-D542C14A9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dirty="0">
                <a:solidFill>
                  <a:srgbClr val="FFFFFF"/>
                </a:solidFill>
                <a:latin typeface="Lato" panose="020F0502020204030203" pitchFamily="34" charset="0"/>
              </a:rPr>
              <a:t>Novi projekt - 2021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cilj: povezati poslodavce i one koji traže posao (najčešće studenti)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naglasak na iskustvu mobilnosti te volontiranju</a:t>
            </a:r>
            <a:endParaRPr lang="hr-HR" sz="25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114300" indent="0">
              <a:buNone/>
            </a:pPr>
            <a:br>
              <a:rPr lang="hr-HR" b="0" dirty="0">
                <a:effectLst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04166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1825F0C-703A-4FE3-8964-B3632FDF3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26" y="1178351"/>
            <a:ext cx="9571348" cy="514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60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1394A5-40C7-40D5-8F9B-7A9B2A6F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6500" b="0" dirty="0">
                <a:solidFill>
                  <a:schemeClr val="bg1"/>
                </a:solidFill>
                <a:latin typeface="Oswald" panose="00000500000000000000" pitchFamily="2" charset="0"/>
              </a:rPr>
              <a:t>Što mogu dobiti od razmjene?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5471881-4298-4C43-B0EA-FB5136188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t-PT" b="0" dirty="0">
                <a:solidFill>
                  <a:schemeClr val="bg1"/>
                </a:solidFill>
              </a:rPr>
              <a:t>UNAPRIJEĐENJE I STJECANJE NOVIH VJEŠTINA</a:t>
            </a:r>
            <a:endParaRPr lang="hr-HR" b="0" dirty="0">
              <a:solidFill>
                <a:schemeClr val="bg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hr-HR" sz="2500" dirty="0"/>
              <a:t>Komunikacijske vještine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2500" dirty="0" err="1"/>
              <a:t>Networking</a:t>
            </a:r>
            <a:endParaRPr lang="hr-HR" sz="2500" dirty="0"/>
          </a:p>
          <a:p>
            <a:pPr>
              <a:buFont typeface="Courier New" panose="02070309020205020404" pitchFamily="49" charset="0"/>
              <a:buChar char="o"/>
            </a:pPr>
            <a:r>
              <a:rPr lang="hr-HR" sz="2500" dirty="0"/>
              <a:t>Timski rad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2500" dirty="0"/>
              <a:t>Budžetiranje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2500" dirty="0"/>
              <a:t>Time management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2500" dirty="0"/>
              <a:t>Prilagodljivost i snalaženje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2500" dirty="0"/>
              <a:t>Višejezičnost</a:t>
            </a:r>
          </a:p>
          <a:p>
            <a:pPr>
              <a:buFont typeface="Courier New" panose="02070309020205020404" pitchFamily="49" charset="0"/>
              <a:buChar char="o"/>
            </a:pPr>
            <a:endParaRPr lang="hr-HR" sz="2500" dirty="0"/>
          </a:p>
        </p:txBody>
      </p:sp>
    </p:spTree>
    <p:extLst>
      <p:ext uri="{BB962C8B-B14F-4D97-AF65-F5344CB8AC3E}">
        <p14:creationId xmlns:p14="http://schemas.microsoft.com/office/powerpoint/2010/main" val="4083896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091B74-A63B-4C99-B7E4-CBDEB5E8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1582"/>
            <a:ext cx="10515600" cy="721200"/>
          </a:xfrm>
        </p:spPr>
        <p:txBody>
          <a:bodyPr/>
          <a:lstStyle/>
          <a:p>
            <a:br>
              <a:rPr lang="hr-HR" dirty="0">
                <a:latin typeface="Oswald" panose="00000500000000000000" pitchFamily="2" charset="0"/>
              </a:rPr>
            </a:br>
            <a:r>
              <a:rPr lang="hr-HR" sz="6500" b="0" dirty="0">
                <a:latin typeface="Oswald" panose="00000500000000000000" pitchFamily="2" charset="0"/>
              </a:rPr>
              <a:t>CV I MOTIVACIJSKO PISMO</a:t>
            </a:r>
            <a:endParaRPr lang="hr-HR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88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6F176546-D7CD-4C32-AE64-3A10FE65A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81" y="1180014"/>
            <a:ext cx="9389454" cy="52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f57fd8c293_0_12"/>
          <p:cNvSpPr txBox="1">
            <a:spLocks noGrp="1"/>
          </p:cNvSpPr>
          <p:nvPr>
            <p:ph type="title"/>
          </p:nvPr>
        </p:nvSpPr>
        <p:spPr>
          <a:xfrm>
            <a:off x="838200" y="1103350"/>
            <a:ext cx="10515600" cy="100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200" b="0">
                <a:latin typeface="Oswald"/>
                <a:ea typeface="Oswald"/>
                <a:cs typeface="Oswald"/>
                <a:sym typeface="Oswald"/>
              </a:rPr>
              <a:t>Što mi zapravo radimo?</a:t>
            </a:r>
            <a:endParaRPr sz="7200" b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" name="Google Shape;312;gf57fd8c293_0_12"/>
          <p:cNvSpPr txBox="1">
            <a:spLocks noGrp="1"/>
          </p:cNvSpPr>
          <p:nvPr>
            <p:ph type="body" idx="1"/>
          </p:nvPr>
        </p:nvSpPr>
        <p:spPr>
          <a:xfrm>
            <a:off x="498375" y="2506788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urier New" panose="02070309020205020404" pitchFamily="49" charset="0"/>
              <a:buChar char="o"/>
            </a:pPr>
            <a:r>
              <a:rPr lang="pt-PT" sz="2800" b="0" dirty="0">
                <a:solidFill>
                  <a:schemeClr val="bg1"/>
                </a:solidFill>
              </a:rPr>
              <a:t>MISIJA:</a:t>
            </a:r>
            <a:endParaRPr sz="2800" b="0" dirty="0">
              <a:solidFill>
                <a:schemeClr val="bg1"/>
              </a:solidFill>
            </a:endParaRPr>
          </a:p>
          <a:p>
            <a:pPr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0" dirty="0">
                <a:solidFill>
                  <a:schemeClr val="bg1"/>
                </a:solidFill>
              </a:rPr>
              <a:t>Obogaćivanje društva kroz internacionalne studente.</a:t>
            </a:r>
            <a:endParaRPr sz="2800" b="0" dirty="0">
              <a:solidFill>
                <a:schemeClr val="bg1"/>
              </a:solidFill>
            </a:endParaRPr>
          </a:p>
          <a:p>
            <a:pPr marL="34290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sz="2800" b="0" dirty="0">
              <a:solidFill>
                <a:schemeClr val="bg1"/>
              </a:solidFill>
            </a:endParaRPr>
          </a:p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urier New" panose="02070309020205020404" pitchFamily="49" charset="0"/>
              <a:buChar char="o"/>
            </a:pPr>
            <a:r>
              <a:rPr lang="hr-HR" sz="2800" b="0" dirty="0">
                <a:solidFill>
                  <a:schemeClr val="bg1"/>
                </a:solidFill>
              </a:rPr>
              <a:t>GLAVNA VRIJEDNOST</a:t>
            </a:r>
            <a:r>
              <a:rPr lang="pt-PT" sz="2800" b="0" dirty="0">
                <a:solidFill>
                  <a:schemeClr val="bg1"/>
                </a:solidFill>
              </a:rPr>
              <a:t>:</a:t>
            </a:r>
          </a:p>
          <a:p>
            <a:pPr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0" dirty="0">
                <a:solidFill>
                  <a:schemeClr val="bg1"/>
                </a:solidFill>
              </a:rPr>
              <a:t>Student pomaže studentu!</a:t>
            </a:r>
            <a:endParaRPr sz="2800" b="0" dirty="0">
              <a:solidFill>
                <a:schemeClr val="dk1"/>
              </a:solidFill>
            </a:endParaRPr>
          </a:p>
          <a:p>
            <a:pPr marL="9144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dirty="0">
              <a:solidFill>
                <a:schemeClr val="dk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B5B6BD-9B40-46CA-B427-472B91984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35"/>
            <a:ext cx="10515600" cy="1009800"/>
          </a:xfrm>
        </p:spPr>
        <p:txBody>
          <a:bodyPr/>
          <a:lstStyle/>
          <a:p>
            <a:r>
              <a:rPr lang="hr-HR" sz="5500" b="0" dirty="0">
                <a:latin typeface="Oswald" panose="00000500000000000000" pitchFamily="2" charset="0"/>
              </a:rPr>
              <a:t>ŠTO JE OSNOVNO ŠTO MORAM ZNATI?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4A1C27F-01C4-4799-A528-834AB9097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dirty="0"/>
              <a:t>Službeni dokumenti se UVIJEK šalju u PDF formatu</a:t>
            </a:r>
          </a:p>
          <a:p>
            <a:r>
              <a:rPr lang="hr-HR" b="0" dirty="0"/>
              <a:t>JEZIK I STIL: </a:t>
            </a:r>
            <a:r>
              <a:rPr lang="hr-HR" sz="25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poslovan, motiviran, originalan </a:t>
            </a:r>
            <a:r>
              <a:rPr lang="hr-HR" sz="2500" b="1" i="0" u="sng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gramatički ispravan</a:t>
            </a:r>
          </a:p>
          <a:p>
            <a:r>
              <a:rPr lang="hr-HR" sz="2500" b="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Ispravi.me</a:t>
            </a:r>
            <a:endParaRPr lang="hr-HR" sz="2500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2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D45ED0-04AB-48D2-8A63-8CEF1C6A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1692"/>
            <a:ext cx="10515600" cy="1009800"/>
          </a:xfrm>
        </p:spPr>
        <p:txBody>
          <a:bodyPr/>
          <a:lstStyle/>
          <a:p>
            <a:r>
              <a:rPr lang="hr-HR" sz="5500" b="0" dirty="0">
                <a:latin typeface="Oswald" panose="00000500000000000000" pitchFamily="2" charset="0"/>
              </a:rPr>
              <a:t>MOTIVACIJSKO PISMO – sadržaj, struktura, povezanost s temom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9C3ABD0-254A-4E65-935C-3C83EAB2E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247938"/>
            <a:ext cx="11133841" cy="4351200"/>
          </a:xfrm>
        </p:spPr>
        <p:txBody>
          <a:bodyPr/>
          <a:lstStyle/>
          <a:p>
            <a:pPr marL="114300" indent="0">
              <a:buNone/>
            </a:pPr>
            <a:r>
              <a:rPr lang="hr-HR" sz="2300" b="0" dirty="0"/>
              <a:t>Osnove: </a:t>
            </a:r>
          </a:p>
          <a:p>
            <a:pPr marL="628650" indent="-514350">
              <a:buAutoNum type="arabicParenR"/>
            </a:pPr>
            <a:r>
              <a:rPr lang="hr-HR" sz="2300" b="0" dirty="0"/>
              <a:t>Uvod					obostrano poravnato</a:t>
            </a:r>
          </a:p>
          <a:p>
            <a:pPr marL="628650" indent="-514350">
              <a:buAutoNum type="arabicParenR"/>
            </a:pPr>
            <a:r>
              <a:rPr lang="hr-HR" sz="2300" b="0" dirty="0"/>
              <a:t>Razrada					prored 1,5</a:t>
            </a:r>
          </a:p>
          <a:p>
            <a:pPr marL="628650" indent="-514350">
              <a:buAutoNum type="arabicParenR"/>
            </a:pPr>
            <a:r>
              <a:rPr lang="hr-HR" sz="2300" b="0" dirty="0"/>
              <a:t>Kraj					font 12 Times New Roman</a:t>
            </a:r>
          </a:p>
          <a:p>
            <a:pPr marL="114300" indent="0">
              <a:buNone/>
            </a:pPr>
            <a:r>
              <a:rPr lang="hr-HR" sz="2300" b="0" dirty="0"/>
              <a:t>						najviše jedna stranica – 300 riječi</a:t>
            </a:r>
          </a:p>
          <a:p>
            <a:pPr marL="114300" indent="0">
              <a:buNone/>
            </a:pPr>
            <a:r>
              <a:rPr lang="hr-HR" sz="2300" b="0" dirty="0"/>
              <a:t>						jezik – hrvatski</a:t>
            </a:r>
          </a:p>
          <a:p>
            <a:pPr marL="114300" indent="0">
              <a:buNone/>
            </a:pPr>
            <a:r>
              <a:rPr lang="hr-HR" sz="2300" b="0" dirty="0"/>
              <a:t>						smislene cjeline i odlomci - 								odlomak NE SMIJE biti duži od 5-7 redova</a:t>
            </a:r>
          </a:p>
          <a:p>
            <a:pPr marL="114300" indent="0">
              <a:buNone/>
            </a:pPr>
            <a:endParaRPr lang="hr-HR" sz="1100" b="0" dirty="0"/>
          </a:p>
          <a:p>
            <a:pPr marL="114300" indent="0">
              <a:buNone/>
            </a:pPr>
            <a:endParaRPr lang="hr-HR" sz="2500" b="0" dirty="0"/>
          </a:p>
          <a:p>
            <a:pPr marL="628650" indent="-514350">
              <a:buAutoNum type="arabicParenR"/>
            </a:pPr>
            <a:endParaRPr lang="hr-HR" b="0" dirty="0"/>
          </a:p>
          <a:p>
            <a:pPr marL="628650" indent="-514350">
              <a:buAutoNum type="arabicParenR"/>
            </a:pPr>
            <a:endParaRPr lang="hr-HR" b="0" dirty="0"/>
          </a:p>
        </p:txBody>
      </p:sp>
    </p:spTree>
    <p:extLst>
      <p:ext uri="{BB962C8B-B14F-4D97-AF65-F5344CB8AC3E}">
        <p14:creationId xmlns:p14="http://schemas.microsoft.com/office/powerpoint/2010/main" val="2573740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F1E31C-C8BB-415A-A8BC-3CB7B1AFB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170" y="1103350"/>
            <a:ext cx="4787629" cy="1009800"/>
          </a:xfrm>
        </p:spPr>
        <p:txBody>
          <a:bodyPr/>
          <a:lstStyle/>
          <a:p>
            <a:r>
              <a:rPr lang="hr-HR" sz="4500" b="0" dirty="0">
                <a:latin typeface="Oswald" panose="00000500000000000000" pitchFamily="2" charset="0"/>
              </a:rPr>
              <a:t>UVOD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A6081DC-9DCC-4A9D-BA69-F9840D2AD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6170" y="2247938"/>
            <a:ext cx="4787630" cy="4351200"/>
          </a:xfrm>
        </p:spPr>
        <p:txBody>
          <a:bodyPr/>
          <a:lstStyle/>
          <a:p>
            <a:pPr fontAlgn="base"/>
            <a:r>
              <a:rPr lang="hr-HR" dirty="0"/>
              <a:t>Predstaviti se </a:t>
            </a:r>
            <a:r>
              <a:rPr lang="hr-HR" b="0" dirty="0"/>
              <a:t>(ime, prezime, fakultet, smjer, godina)</a:t>
            </a:r>
            <a:endParaRPr lang="hr-HR" dirty="0"/>
          </a:p>
          <a:p>
            <a:r>
              <a:rPr lang="hr-HR" dirty="0"/>
              <a:t>Objasniti zašto pišeš </a:t>
            </a:r>
            <a:r>
              <a:rPr lang="hr-HR" b="0" dirty="0"/>
              <a:t>(u sklopu „naziv natječaja”)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3E29715-4BEC-45E4-AB09-50C03EBE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32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25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A1F5DB-4B5C-4732-92EF-CC18C418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354"/>
            <a:ext cx="10515600" cy="1009800"/>
          </a:xfrm>
        </p:spPr>
        <p:txBody>
          <a:bodyPr/>
          <a:lstStyle/>
          <a:p>
            <a:r>
              <a:rPr lang="hr-HR" sz="6000" b="0" i="1" dirty="0">
                <a:latin typeface="Oswald" panose="00000500000000000000" pitchFamily="2" charset="0"/>
              </a:rPr>
              <a:t>Primjer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10AA59F-A0F8-4EF6-9D57-C1D431D92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379" y="1547546"/>
            <a:ext cx="10515600" cy="4351200"/>
          </a:xfrm>
        </p:spPr>
        <p:txBody>
          <a:bodyPr/>
          <a:lstStyle/>
          <a:p>
            <a:pPr algn="just"/>
            <a:r>
              <a:rPr lang="hr-HR" sz="335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Zovem se Ivan Ivić rođen sam 01.01.1993. godine u Osijeku, gdje sam uspješno završio osnovnu i srednju školu (gimnaziju). Trenutačno kao redovni student završavam </a:t>
            </a:r>
            <a:r>
              <a:rPr lang="hr-HR" sz="335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treću</a:t>
            </a:r>
            <a:r>
              <a:rPr lang="hr-HR" sz="335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godinu </a:t>
            </a:r>
            <a:r>
              <a:rPr lang="hr-HR" sz="335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Elektrotehničkog fakulteta u Osijeku</a:t>
            </a:r>
            <a:r>
              <a:rPr lang="hr-HR" sz="335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, smjer računarstvo. Ovim se putem prijavljujem na Natječaj za Erasmus+ KA1 mobilnost studenata u </a:t>
            </a:r>
            <a:r>
              <a:rPr lang="hr-HR" sz="3350" b="0" i="0" u="none" strike="noStrike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akad</a:t>
            </a:r>
            <a:r>
              <a:rPr lang="hr-HR" sz="335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. godini 2016./2017. u svrhu ostvarenja financijske potpore za studentsku mobilnost/stručnu praksu</a:t>
            </a:r>
            <a:endParaRPr lang="hr-HR" sz="3350" dirty="0"/>
          </a:p>
        </p:txBody>
      </p:sp>
    </p:spTree>
    <p:extLst>
      <p:ext uri="{BB962C8B-B14F-4D97-AF65-F5344CB8AC3E}">
        <p14:creationId xmlns:p14="http://schemas.microsoft.com/office/powerpoint/2010/main" val="3818997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E002E-9F57-4505-8043-68F3BC35D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1755"/>
            <a:ext cx="10515600" cy="1009800"/>
          </a:xfrm>
        </p:spPr>
        <p:txBody>
          <a:bodyPr/>
          <a:lstStyle/>
          <a:p>
            <a:r>
              <a:rPr lang="hr-HR" sz="6000" b="0" i="1" dirty="0">
                <a:latin typeface="Oswald" panose="00000500000000000000" pitchFamily="2" charset="0"/>
              </a:rPr>
              <a:t>Dodatno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80313B8-A59E-4BF0-9AE0-C9E7A762E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81555"/>
            <a:ext cx="10515600" cy="4351200"/>
          </a:xfrm>
        </p:spPr>
        <p:txBody>
          <a:bodyPr/>
          <a:lstStyle/>
          <a:p>
            <a:pPr algn="just"/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Na fakultetu vodim studentsku radijsku emisiju „</a:t>
            </a:r>
            <a:r>
              <a:rPr lang="hr-HR" sz="2500" b="0" i="0" u="none" strike="noStrike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Geeks</a:t>
            </a: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on a Plane“, koju prenosi Radio Osijek, član sam profesionalne organizacije IEEE, a u slobodno vrijeme se bavim fotografijom i video snimanjem što mi je omogućilo kontakt s velikim brojem ljudi te sam naučio kako komunicirati s ljudima u poslovnom smislu. Osim toga, svojim radom u studentskoj udruzi „Erasmus Student Network“ pomažem studentima iz cijele Europe koji na sveučilištu Josipa Jurja Strossmayera </a:t>
            </a:r>
            <a:r>
              <a:rPr lang="hr-HR" sz="2500" b="0" i="0" u="sng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izvršavaju</a:t>
            </a: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svoju mobilnost. </a:t>
            </a:r>
            <a:r>
              <a:rPr lang="hr-HR" sz="2500" b="0" i="0" u="sng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U budućnosti planiram tražiti posao u struci jer mi je već sada užitak raditi s tehnologijama i razvijati iste u svrhu lakšeg obavljanja svakodnevnih zadataka. Smatram da je, pogotovo u tehničkim znanostima, iznimno bitno cjeloživotno učenje, jer se znanost vrlo brzo mijenja</a:t>
            </a:r>
            <a:r>
              <a:rPr lang="hr-HR" sz="3000" b="0" i="0" u="sng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. </a:t>
            </a:r>
            <a:endParaRPr lang="hr-HR" sz="3000" b="0" dirty="0"/>
          </a:p>
        </p:txBody>
      </p:sp>
    </p:spTree>
    <p:extLst>
      <p:ext uri="{BB962C8B-B14F-4D97-AF65-F5344CB8AC3E}">
        <p14:creationId xmlns:p14="http://schemas.microsoft.com/office/powerpoint/2010/main" val="1135919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F9D1C3-38BB-484A-AA7B-CB26C6C44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35"/>
            <a:ext cx="10515600" cy="1009800"/>
          </a:xfrm>
        </p:spPr>
        <p:txBody>
          <a:bodyPr/>
          <a:lstStyle/>
          <a:p>
            <a:r>
              <a:rPr lang="hr-HR" sz="6500" b="0" i="1" dirty="0">
                <a:latin typeface="Oswald" panose="00000500000000000000" pitchFamily="2" charset="0"/>
              </a:rPr>
              <a:t>Razrada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96B8FFF-F41F-4BAB-90F7-9717FC451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70866"/>
            <a:ext cx="10515600" cy="4351200"/>
          </a:xfrm>
        </p:spPr>
        <p:txBody>
          <a:bodyPr/>
          <a:lstStyle/>
          <a:p>
            <a:pPr marL="11430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000" b="1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1. akademski interesi</a:t>
            </a:r>
          </a:p>
          <a:p>
            <a:pPr marL="114300" indent="0" rtl="0" fontAlgn="base">
              <a:spcBef>
                <a:spcPts val="1000"/>
              </a:spcBef>
              <a:spcAft>
                <a:spcPts val="0"/>
              </a:spcAft>
              <a:buNone/>
            </a:pPr>
            <a:r>
              <a:rPr lang="hr-HR" sz="3000" b="1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2. razlozi prijave na predmetni natječaj</a:t>
            </a:r>
          </a:p>
          <a:p>
            <a:pPr marL="114300" indent="0" rtl="0" fontAlgn="base">
              <a:spcBef>
                <a:spcPts val="1000"/>
              </a:spcBef>
              <a:spcAft>
                <a:spcPts val="0"/>
              </a:spcAft>
              <a:buNone/>
            </a:pPr>
            <a:r>
              <a:rPr lang="hr-HR" sz="3000" b="1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3. motiviranost za odlazak na inozemno sveučilište /ili inozemnu tvrtku</a:t>
            </a:r>
          </a:p>
          <a:p>
            <a:pPr marL="114300" indent="0" rtl="0" fontAlgn="base">
              <a:spcBef>
                <a:spcPts val="1000"/>
              </a:spcBef>
              <a:spcAft>
                <a:spcPts val="0"/>
              </a:spcAft>
              <a:buNone/>
            </a:pPr>
            <a:r>
              <a:rPr lang="hr-HR" sz="3000" b="1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4. tvoja očekivanja tijekom razdoblja Erasmus+ mobilnosti </a:t>
            </a:r>
          </a:p>
          <a:p>
            <a:pPr marL="114300" indent="0" rtl="0" fontAlgn="base">
              <a:spcBef>
                <a:spcPts val="1000"/>
              </a:spcBef>
              <a:spcAft>
                <a:spcPts val="0"/>
              </a:spcAft>
              <a:buNone/>
            </a:pPr>
            <a:r>
              <a:rPr lang="hr-HR" sz="3000" b="1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5. potencijalnu vrijednost i rezultate koje ćete ostvariti nakon realizacije Erasmus+ mobilnosti</a:t>
            </a:r>
          </a:p>
          <a:p>
            <a:endParaRPr lang="hr-HR" b="0" dirty="0"/>
          </a:p>
        </p:txBody>
      </p:sp>
    </p:spTree>
    <p:extLst>
      <p:ext uri="{BB962C8B-B14F-4D97-AF65-F5344CB8AC3E}">
        <p14:creationId xmlns:p14="http://schemas.microsoft.com/office/powerpoint/2010/main" val="1483053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88B5964-E818-4AFC-8D7E-0A60DB091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342612"/>
            <a:ext cx="857250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47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E00539-3EE5-426E-A575-D6811AC15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500" b="0" dirty="0">
                <a:latin typeface="Oswald" panose="00000500000000000000" pitchFamily="2" charset="0"/>
              </a:rPr>
              <a:t>Razrada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4760B27-F46D-4797-85F4-6D3DF8F98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mora biti jasno vidljivo da je kandidat proučio dolaznu obrazovnu instituciju</a:t>
            </a:r>
          </a:p>
          <a:p>
            <a:r>
              <a:rPr lang="hr-HR" dirty="0"/>
              <a:t>ne pisati generički!</a:t>
            </a:r>
          </a:p>
          <a:p>
            <a:pPr marL="11430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17321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0739416-894F-4B14-8896-4A3FD0B1A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29" y="1128123"/>
            <a:ext cx="8699313" cy="52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81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445CD0-7333-41B3-BD93-501E19A2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6500" b="0" dirty="0">
                <a:latin typeface="Oswald" panose="00000500000000000000" pitchFamily="2" charset="0"/>
              </a:rPr>
              <a:t>KRAJ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85C77AC-8BF4-4DCE-ADDF-98AAC9FF2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57979"/>
            <a:ext cx="10515600" cy="3441159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0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Sumirati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0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Ponoviti najvažnije argumente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0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Ostavi prostora za budućnost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000" b="0" dirty="0">
                <a:solidFill>
                  <a:srgbClr val="FFFFFF"/>
                </a:solidFill>
                <a:latin typeface="Lato" panose="020F0502020204030203" pitchFamily="34" charset="0"/>
              </a:rPr>
              <a:t>Pozdrav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0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Potpis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1800" b="0" i="0" u="none" strike="noStrike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09FDF28-27EB-47D6-B5F8-032EBDB3D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375" y="1326477"/>
            <a:ext cx="8049748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23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"/>
          <p:cNvSpPr txBox="1">
            <a:spLocks noGrp="1"/>
          </p:cNvSpPr>
          <p:nvPr>
            <p:ph type="title"/>
          </p:nvPr>
        </p:nvSpPr>
        <p:spPr>
          <a:xfrm>
            <a:off x="831850" y="1257305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PT" sz="7200">
                <a:latin typeface="Oswald"/>
                <a:ea typeface="Oswald"/>
                <a:cs typeface="Oswald"/>
                <a:sym typeface="Oswald"/>
              </a:rPr>
              <a:t>Što je to mobilnost?</a:t>
            </a:r>
            <a:endParaRPr sz="72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8" name="Google Shape;318;p4"/>
          <p:cNvSpPr txBox="1">
            <a:spLocks noGrp="1"/>
          </p:cNvSpPr>
          <p:nvPr>
            <p:ph type="body" idx="1"/>
          </p:nvPr>
        </p:nvSpPr>
        <p:spPr>
          <a:xfrm>
            <a:off x="831850" y="4263997"/>
            <a:ext cx="10515600" cy="182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PT" sz="3200">
                <a:latin typeface="Lato"/>
                <a:ea typeface="Lato"/>
                <a:cs typeface="Lato"/>
                <a:sym typeface="Lato"/>
              </a:rPr>
              <a:t>I koji su njezini oblici i prednosti?</a:t>
            </a:r>
            <a:endParaRPr sz="3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9" name="Google Shape;3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3175" y="224025"/>
            <a:ext cx="1957324" cy="10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115C68-A0FF-4E49-987B-EC44ABFE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0291"/>
            <a:ext cx="10515600" cy="1009800"/>
          </a:xfrm>
        </p:spPr>
        <p:txBody>
          <a:bodyPr/>
          <a:lstStyle/>
          <a:p>
            <a:r>
              <a:rPr lang="hr-HR" sz="6000" b="0" i="1" dirty="0">
                <a:latin typeface="Oswald" panose="00000500000000000000" pitchFamily="2" charset="0"/>
              </a:rPr>
              <a:t>PRIMJER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7A82A71-5DE9-4A29-8FF7-DBB6FAD7B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70091"/>
            <a:ext cx="10515600" cy="4351200"/>
          </a:xfrm>
        </p:spPr>
        <p:txBody>
          <a:bodyPr/>
          <a:lstStyle/>
          <a:p>
            <a:pPr algn="just"/>
            <a:r>
              <a:rPr lang="hr-HR" sz="28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Smatram da Erasmus+ mobilnost studenata pruža odličnu priliku za osobni i profesionalni napredak te da studenti koji to iskoriste budu nagrađeni iznimno širokim spektrom znanja, od usko vezanih za struku, do svakodnevnih sposobnosti za rješavanje životnih problema. Samostalnim životom u drugoj državi stječe se poštovanje prema različitim nacionalnostima, rasama i kulturama, što naposljetku doprinosi razvoju pojedinca u sposobnog i snalažljivog individualca. Zbog svega bih nabrojanog iznimno cijenio oblik potpore koji se pruža te se nadam da ću iz Austrije donijeti sa sobom nova znanja i iskustva. </a:t>
            </a:r>
            <a:endParaRPr lang="hr-HR" sz="2800" b="0" dirty="0"/>
          </a:p>
        </p:txBody>
      </p:sp>
    </p:spTree>
    <p:extLst>
      <p:ext uri="{BB962C8B-B14F-4D97-AF65-F5344CB8AC3E}">
        <p14:creationId xmlns:p14="http://schemas.microsoft.com/office/powerpoint/2010/main" val="1335641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A8E017-2B91-4248-8DB0-580A74AE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90" y="1305067"/>
            <a:ext cx="10515600" cy="2852700"/>
          </a:xfrm>
        </p:spPr>
        <p:txBody>
          <a:bodyPr/>
          <a:lstStyle/>
          <a:p>
            <a:r>
              <a:rPr lang="hr-HR" sz="6000" b="0" dirty="0">
                <a:latin typeface="Oswald" panose="00000500000000000000" pitchFamily="2" charset="0"/>
              </a:rPr>
              <a:t>Pismeni Erasmus-ovac je </a:t>
            </a:r>
            <a:r>
              <a:rPr lang="hr-HR" sz="6000" b="0" dirty="0" err="1">
                <a:latin typeface="Oswald" panose="00000500000000000000" pitchFamily="2" charset="0"/>
              </a:rPr>
              <a:t>sexy</a:t>
            </a:r>
            <a:r>
              <a:rPr lang="hr-HR" sz="6000" b="0" dirty="0">
                <a:latin typeface="Oswald" panose="00000500000000000000" pitchFamily="2" charset="0"/>
              </a:rPr>
              <a:t> Erasmus-ovac!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9903E88-2FB1-4DB1-BA23-FDE5344EA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327" y="3663578"/>
            <a:ext cx="4279050" cy="28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90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418F89-66ED-4B8C-B7AA-EAC471FB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6000" b="0" dirty="0">
                <a:latin typeface="Oswald" panose="00000500000000000000" pitchFamily="2" charset="0"/>
              </a:rPr>
              <a:t>CV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CC22555-6F7A-4308-86AF-3FC209F6D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76218"/>
            <a:ext cx="10515600" cy="4351200"/>
          </a:xfrm>
        </p:spPr>
        <p:txBody>
          <a:bodyPr/>
          <a:lstStyle/>
          <a:p>
            <a:r>
              <a:rPr lang="hr-HR" b="0" dirty="0"/>
              <a:t>Profilna slika: </a:t>
            </a:r>
          </a:p>
          <a:p>
            <a:pPr marL="628650" indent="-514350">
              <a:buAutoNum type="arabicParenR"/>
            </a:pPr>
            <a:r>
              <a:rPr lang="hr-HR" b="0" dirty="0"/>
              <a:t>Ne smije biti </a:t>
            </a:r>
            <a:r>
              <a:rPr lang="hr-HR" b="0" dirty="0" err="1"/>
              <a:t>selfie</a:t>
            </a:r>
            <a:endParaRPr lang="hr-HR" b="0" dirty="0"/>
          </a:p>
          <a:p>
            <a:pPr marL="628650" indent="-514350">
              <a:buAutoNum type="arabicParenR"/>
            </a:pPr>
            <a:r>
              <a:rPr lang="hr-HR" b="0" dirty="0"/>
              <a:t>Nasmijani i profesionalni</a:t>
            </a:r>
          </a:p>
          <a:p>
            <a:pPr marL="628650" indent="-514350">
              <a:buAutoNum type="arabicParenR"/>
            </a:pPr>
            <a:r>
              <a:rPr lang="hr-HR" b="0" dirty="0"/>
              <a:t>Glava i ramena</a:t>
            </a:r>
          </a:p>
          <a:p>
            <a:endParaRPr lang="hr-HR" b="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007A4B8-5A9B-4B7A-8F61-5F275D879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2571"/>
            <a:ext cx="3943392" cy="219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311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0FEB99-6352-413D-A3D7-7E178897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6000" b="0" dirty="0">
                <a:latin typeface="Oswald" panose="00000500000000000000" pitchFamily="2" charset="0"/>
              </a:rPr>
              <a:t>Kako treba izgledati moj CV?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97BF944-28EE-45C8-93B7-E225EC7C3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osobni podaci;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radno iskustvo, obrazovna i strukovna postignuća, jezično znanje;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dodatne sposobnosti s naglaskom na tehničke, organizacijske, umjetničke i društvene vještine, kao i znanja stečena neformalnim metodama učenja;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5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dodatne informacije kojima može biti nadopunjen životopis u obliku jednog ili više priloga.</a:t>
            </a:r>
          </a:p>
          <a:p>
            <a:endParaRPr lang="hr-HR" b="0" dirty="0"/>
          </a:p>
        </p:txBody>
      </p:sp>
    </p:spTree>
    <p:extLst>
      <p:ext uri="{BB962C8B-B14F-4D97-AF65-F5344CB8AC3E}">
        <p14:creationId xmlns:p14="http://schemas.microsoft.com/office/powerpoint/2010/main" val="1436019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4CC0C4-2454-4785-B85F-077663D9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84" y="660290"/>
            <a:ext cx="10515600" cy="1009800"/>
          </a:xfrm>
        </p:spPr>
        <p:txBody>
          <a:bodyPr/>
          <a:lstStyle/>
          <a:p>
            <a:r>
              <a:rPr lang="hr-HR" sz="6000" b="0" i="1" dirty="0">
                <a:latin typeface="Oswald" panose="00000500000000000000" pitchFamily="2" charset="0"/>
              </a:rPr>
              <a:t>PRIMJER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AD7D19-060A-446A-9DC9-9D62E457E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875934"/>
            <a:ext cx="11353800" cy="42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3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26A06CC-CA74-4E6A-8B45-F0F8AC1BA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7" y="608125"/>
            <a:ext cx="9323159" cy="585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36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71EA3AD-7C99-4D66-8178-F124703D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0" y="311084"/>
            <a:ext cx="946785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2F168008-5D84-4553-ABAB-B781591A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0" y="4702109"/>
            <a:ext cx="94678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916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83310C2-E3D2-4C4A-85FA-EA0447616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219200"/>
            <a:ext cx="107251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658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F60E855-FB2A-436E-A588-0D4D0E3D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70" y="1216303"/>
            <a:ext cx="11363434" cy="49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498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0591722-E21B-4CEA-83DD-47983917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9" y="1315137"/>
            <a:ext cx="11125741" cy="492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75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"/>
          <p:cNvSpPr txBox="1">
            <a:spLocks noGrp="1"/>
          </p:cNvSpPr>
          <p:nvPr>
            <p:ph type="body" idx="1"/>
          </p:nvPr>
        </p:nvSpPr>
        <p:spPr>
          <a:xfrm>
            <a:off x="370700" y="1143000"/>
            <a:ext cx="11507100" cy="545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ato"/>
              <a:buChar char="•"/>
            </a:pPr>
            <a:r>
              <a:rPr lang="pt-PT" sz="2500" b="0" dirty="0"/>
              <a:t>privremen boravak u inozemstvu s ciljem stjecanja novog znanja te novih vještina.</a:t>
            </a:r>
            <a:endParaRPr sz="2500" b="0" dirty="0"/>
          </a:p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ato"/>
              <a:buChar char="•"/>
            </a:pPr>
            <a:r>
              <a:rPr lang="pt-PT" sz="2500" b="0" dirty="0"/>
              <a:t>više od same fizičke promjene mjesta  &gt; utjecaj na samog pojedinca, ponajprije na njegov osobni i profesionalni rast i razvoj</a:t>
            </a:r>
            <a:endParaRPr sz="2500" b="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dirty="0">
                <a:latin typeface="Arial"/>
                <a:ea typeface="Arial"/>
                <a:cs typeface="Arial"/>
                <a:sym typeface="Arial"/>
              </a:rPr>
              <a:t>ZAŠTO JE MOBILNOST BITNA?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pt-PT" sz="2800" b="0" dirty="0">
                <a:latin typeface="Arial"/>
                <a:ea typeface="Arial"/>
                <a:cs typeface="Arial"/>
                <a:sym typeface="Arial"/>
              </a:rPr>
              <a:t>KULTURNA RAZMJENA</a:t>
            </a:r>
            <a:endParaRPr sz="2800" b="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pt-PT" sz="2800" b="0" dirty="0">
                <a:latin typeface="Arial"/>
                <a:ea typeface="Arial"/>
                <a:cs typeface="Arial"/>
                <a:sym typeface="Arial"/>
              </a:rPr>
              <a:t>JEZIČNE VJEŠTINE</a:t>
            </a:r>
            <a:endParaRPr sz="2800" b="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AutoNum type="arabicParenR"/>
            </a:pPr>
            <a:r>
              <a:rPr lang="pt-PT" sz="2800" b="0" dirty="0">
                <a:latin typeface="Arial"/>
                <a:ea typeface="Arial"/>
                <a:cs typeface="Arial"/>
                <a:sym typeface="Arial"/>
              </a:rPr>
              <a:t>RAZVOJ MEKIH I TVRDIH VJEŠTINA</a:t>
            </a:r>
            <a:r>
              <a:rPr lang="pt-PT" sz="2500" b="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2500" b="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2343AF5-9D7D-49CF-AE98-24C7CCDBA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7" y="2547937"/>
            <a:ext cx="98012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95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>
            <a:extLst>
              <a:ext uri="{FF2B5EF4-FFF2-40B4-BE49-F238E27FC236}">
                <a16:creationId xmlns:a16="http://schemas.microsoft.com/office/drawing/2014/main" id="{9F358AE7-63D9-4373-A6E4-9073CA5C7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04" y="1813981"/>
            <a:ext cx="10094192" cy="28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5093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40AEEDFB-4E9A-4C07-B189-0E7442E6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8" y="1435477"/>
            <a:ext cx="10686744" cy="464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4361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4E084A-CAA8-4D3A-8B9D-458DACC7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22" y="2002650"/>
            <a:ext cx="10515600" cy="2852700"/>
          </a:xfrm>
        </p:spPr>
        <p:txBody>
          <a:bodyPr/>
          <a:lstStyle/>
          <a:p>
            <a:r>
              <a:rPr lang="hr-HR" sz="7000" b="0" dirty="0" err="1">
                <a:latin typeface="Oswald" panose="00000500000000000000" pitchFamily="2" charset="0"/>
              </a:rPr>
              <a:t>Your</a:t>
            </a:r>
            <a:r>
              <a:rPr lang="hr-HR" sz="7000" b="0" dirty="0">
                <a:latin typeface="Oswald" panose="00000500000000000000" pitchFamily="2" charset="0"/>
              </a:rPr>
              <a:t> </a:t>
            </a:r>
            <a:r>
              <a:rPr lang="hr-HR" sz="7000" b="0" dirty="0" err="1">
                <a:latin typeface="Oswald" panose="00000500000000000000" pitchFamily="2" charset="0"/>
              </a:rPr>
              <a:t>turn</a:t>
            </a:r>
            <a:endParaRPr lang="hr-HR" sz="7000" b="0" dirty="0">
              <a:latin typeface="Oswald" panose="00000500000000000000" pitchFamily="2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FACEEA1-14B9-4A4D-B8CD-2A52D2BF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724" y="3029921"/>
            <a:ext cx="2341578" cy="250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744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0570A4-BD88-44D9-B106-F188EDAA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5000" b="0" dirty="0">
                <a:latin typeface="Oswald" panose="00000500000000000000" pitchFamily="2" charset="0"/>
              </a:rPr>
              <a:t>Motivacijsko pismo u natuknicama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1ECC986-9D44-4EEE-9E0F-07C76FD7B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2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Uvod – </a:t>
            </a:r>
            <a:r>
              <a:rPr lang="hr-HR" sz="28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Predstavi se, objasni zašto pišeš!</a:t>
            </a:r>
            <a:endParaRPr lang="hr-HR" sz="3200" b="1" i="0" u="none" strike="noStrike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200" b="1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Razrada – </a:t>
            </a:r>
            <a:r>
              <a:rPr lang="hr-HR" sz="2800" b="1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ubacite stvari na kojima ste sudjelovali!</a:t>
            </a:r>
            <a:endParaRPr lang="hr-HR" sz="3200" b="1" i="1" u="none" strike="noStrike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000" b="0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1. akademski interesi</a:t>
            </a:r>
            <a:endParaRPr lang="hr-HR" sz="2000" b="0" i="1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000" b="0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2. razloge prijave na predmetni natječaj</a:t>
            </a:r>
            <a:endParaRPr lang="hr-HR" sz="2000" b="0" i="1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000" b="0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3. motiviranost za odlazak na inozemno sveučilište /ili inozemnu tvrtku</a:t>
            </a:r>
            <a:endParaRPr lang="hr-HR" sz="2000" b="0" i="1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000" b="0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4. svoja očekivanja tijekom razdoblja Erasmus+ mobilnosti </a:t>
            </a:r>
            <a:endParaRPr lang="hr-HR" sz="2000" b="0" i="1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000" b="0" i="1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5. potencijalnu vrijednost i rezultate koje ćete ostvariti nakon realizacije Erasmus+ mobilnosti</a:t>
            </a:r>
            <a:endParaRPr lang="hr-HR" sz="2000" b="0" i="1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hr-HR" sz="32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Zaključak – </a:t>
            </a:r>
            <a:r>
              <a:rPr lang="hr-HR" sz="2800" b="1" i="0" u="none" strike="noStrike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sum</a:t>
            </a:r>
            <a:r>
              <a:rPr lang="hr-HR" sz="28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r-HR" sz="2800" b="1" i="0" u="none" strike="noStrike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it</a:t>
            </a:r>
            <a:r>
              <a:rPr lang="hr-HR" sz="28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r-HR" sz="2800" b="1" i="0" u="none" strike="noStrike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up</a:t>
            </a:r>
            <a:r>
              <a:rPr lang="hr-HR" sz="28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!</a:t>
            </a:r>
            <a:endParaRPr lang="hr-HR" b="0" dirty="0"/>
          </a:p>
        </p:txBody>
      </p:sp>
    </p:spTree>
    <p:extLst>
      <p:ext uri="{BB962C8B-B14F-4D97-AF65-F5344CB8AC3E}">
        <p14:creationId xmlns:p14="http://schemas.microsoft.com/office/powerpoint/2010/main" val="42049351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0BBD1B-68B1-49CF-AF9B-12110DC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9972"/>
            <a:ext cx="10515600" cy="1009800"/>
          </a:xfrm>
        </p:spPr>
        <p:txBody>
          <a:bodyPr/>
          <a:lstStyle/>
          <a:p>
            <a:r>
              <a:rPr lang="hr-HR" sz="5000" b="0" dirty="0">
                <a:latin typeface="Oswald" panose="00000500000000000000" pitchFamily="2" charset="0"/>
              </a:rPr>
              <a:t>Moj CV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1EE862A-F4C8-4F15-8A0D-6D105B560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1695"/>
            <a:ext cx="10515600" cy="43512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2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Osobni podaci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2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Obrazovanje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2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Radno iskustvo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2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Osobne vještine</a:t>
            </a: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jezično znanje</a:t>
            </a:r>
            <a:endParaRPr lang="hr-HR" sz="24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komunikacijske, organizacijske, poslovne, društvene, računalne vještine</a:t>
            </a:r>
            <a:endParaRPr lang="hr-HR" sz="24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24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znanja stečena neformalnim metodama učenja</a:t>
            </a:r>
            <a:endParaRPr lang="hr-HR" sz="24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3200" b="1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dodatne informacije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791179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AC0CF0-5350-4668-94B4-1DA66413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9976"/>
            <a:ext cx="10515600" cy="2852700"/>
          </a:xfrm>
        </p:spPr>
        <p:txBody>
          <a:bodyPr/>
          <a:lstStyle/>
          <a:p>
            <a:r>
              <a:rPr lang="hr-HR" b="0" dirty="0">
                <a:latin typeface="Oswald" panose="00000500000000000000" pitchFamily="2" charset="0"/>
              </a:rPr>
              <a:t>Što nakon Erasmusa?</a:t>
            </a:r>
            <a:br>
              <a:rPr lang="hr-HR" b="0" dirty="0">
                <a:latin typeface="Oswald" panose="00000500000000000000" pitchFamily="2" charset="0"/>
              </a:rPr>
            </a:br>
            <a:r>
              <a:rPr lang="hr-HR" sz="3000" b="0" dirty="0">
                <a:latin typeface="Oswald" panose="00000500000000000000" pitchFamily="2" charset="0"/>
              </a:rPr>
              <a:t>Pridruži nam se na jesen!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13B6D9C-044A-4B3E-B906-0834B9FD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756" y="3268745"/>
            <a:ext cx="5455334" cy="30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54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C0113D-9D8E-4470-AC16-3C85FF5B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20" y="41247"/>
            <a:ext cx="10847960" cy="4238522"/>
          </a:xfrm>
        </p:spPr>
        <p:txBody>
          <a:bodyPr/>
          <a:lstStyle/>
          <a:p>
            <a:r>
              <a:rPr lang="hr-HR" b="0" dirty="0">
                <a:latin typeface="Oswald" panose="00000500000000000000" pitchFamily="2" charset="0"/>
              </a:rPr>
              <a:t>ERASMUS =</a:t>
            </a:r>
            <a:br>
              <a:rPr lang="hr-HR" b="0" dirty="0">
                <a:latin typeface="Oswald" panose="00000500000000000000" pitchFamily="2" charset="0"/>
              </a:rPr>
            </a:br>
            <a:r>
              <a:rPr lang="hr-HR" b="0" dirty="0">
                <a:latin typeface="Oswald" panose="00000500000000000000" pitchFamily="2" charset="0"/>
              </a:rPr>
              <a:t> NAJBOLJA ODLUKA U ŽIVOTU!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350AB35-306A-478E-8AEA-E5E4B381A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968" y="3357378"/>
            <a:ext cx="4665875" cy="311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749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8"/>
          <p:cNvSpPr txBox="1">
            <a:spLocks noGrp="1"/>
          </p:cNvSpPr>
          <p:nvPr>
            <p:ph type="subTitle" idx="1"/>
          </p:nvPr>
        </p:nvSpPr>
        <p:spPr>
          <a:xfrm>
            <a:off x="1524013" y="3639295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PT" sz="6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Thank you for you attention!</a:t>
            </a:r>
            <a:endParaRPr sz="6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PT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education</a:t>
            </a:r>
            <a:r>
              <a:rPr lang="pt-PT" sz="360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@esnzagreb.hr</a:t>
            </a:r>
            <a:endParaRPr sz="3600" b="0" i="0" u="none" strike="noStrike" cap="non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8" name="Google Shape;438;p28"/>
          <p:cNvSpPr txBox="1">
            <a:spLocks noGrp="1"/>
          </p:cNvSpPr>
          <p:nvPr>
            <p:ph type="body" idx="2"/>
          </p:nvPr>
        </p:nvSpPr>
        <p:spPr>
          <a:xfrm>
            <a:off x="1524025" y="4761384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PT" sz="2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Education Officer</a:t>
            </a:r>
            <a:r>
              <a:rPr lang="pt-PT" sz="280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| ESN Zagreb</a:t>
            </a:r>
            <a:endParaRPr sz="2800" b="0" i="0" u="none" strike="noStrike" cap="non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9" name="Google Shape;439;p28"/>
          <p:cNvSpPr txBox="1">
            <a:spLocks noGrp="1"/>
          </p:cNvSpPr>
          <p:nvPr>
            <p:ph type="body" idx="3"/>
          </p:nvPr>
        </p:nvSpPr>
        <p:spPr>
          <a:xfrm>
            <a:off x="3809991" y="5603136"/>
            <a:ext cx="45720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PT" sz="280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www.esnzagreb.hr</a:t>
            </a:r>
            <a:endParaRPr sz="2800" b="0" i="0" u="none" strike="noStrike" cap="non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40" name="Google Shape;44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3838" y="698475"/>
            <a:ext cx="4664325" cy="259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f6bdcc1794_0_2"/>
          <p:cNvSpPr txBox="1">
            <a:spLocks noGrp="1"/>
          </p:cNvSpPr>
          <p:nvPr>
            <p:ph type="title"/>
          </p:nvPr>
        </p:nvSpPr>
        <p:spPr>
          <a:xfrm>
            <a:off x="838200" y="794425"/>
            <a:ext cx="10515600" cy="100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200" b="0">
                <a:latin typeface="Oswald"/>
                <a:ea typeface="Oswald"/>
                <a:cs typeface="Oswald"/>
                <a:sym typeface="Oswald"/>
              </a:rPr>
              <a:t>TIPOVI MOBILNOSTI</a:t>
            </a:r>
            <a:r>
              <a:rPr lang="pt-PT" sz="7200" b="0"/>
              <a:t> </a:t>
            </a:r>
            <a:endParaRPr sz="7200" b="0"/>
          </a:p>
        </p:txBody>
      </p:sp>
      <p:sp>
        <p:nvSpPr>
          <p:cNvPr id="331" name="Google Shape;331;gf6bdcc1794_0_2"/>
          <p:cNvSpPr txBox="1">
            <a:spLocks noGrp="1"/>
          </p:cNvSpPr>
          <p:nvPr>
            <p:ph type="body" idx="1"/>
          </p:nvPr>
        </p:nvSpPr>
        <p:spPr>
          <a:xfrm>
            <a:off x="838200" y="2000788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PT" sz="2800" b="0"/>
              <a:t>2021.-2027. Erasmus ide dalje</a:t>
            </a:r>
            <a:endParaRPr sz="2800" b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800" b="0"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AutoNum type="arabicParenR"/>
            </a:pPr>
            <a:r>
              <a:rPr lang="pt-PT" sz="2800" b="0"/>
              <a:t>Klasična mobilnost - fizičko preseljenje radi studija/osposobljavanja/neformalnog učenja</a:t>
            </a:r>
            <a:endParaRPr sz="2800" b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pt-PT" sz="2800" b="0"/>
              <a:t>Virtualna mobilnost - potpomognuta informacijskim i komunikacijskim tehnologijama</a:t>
            </a:r>
            <a:endParaRPr sz="2800" b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pt-PT" sz="2800" b="0"/>
              <a:t>Kombinirana (blended) mobilnost - kombinacija radionica i tehnika online učenja</a:t>
            </a:r>
            <a:endParaRPr sz="2800" b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pt-PT" sz="2800" b="0"/>
              <a:t>Hibridna mobilnost - fizičko + virtualno sudjelovanje</a:t>
            </a:r>
            <a:endParaRPr sz="2800" b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f6bdcc1794_0_22"/>
          <p:cNvSpPr txBox="1">
            <a:spLocks noGrp="1"/>
          </p:cNvSpPr>
          <p:nvPr>
            <p:ph type="title"/>
          </p:nvPr>
        </p:nvSpPr>
        <p:spPr>
          <a:xfrm>
            <a:off x="838200" y="1782480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t-PT" sz="7200">
                <a:latin typeface="Oswald"/>
                <a:ea typeface="Oswald"/>
                <a:cs typeface="Oswald"/>
                <a:sym typeface="Oswald"/>
              </a:rPr>
              <a:t>Ono što svi žele i znaju: Erasmus+ </a:t>
            </a:r>
            <a:endParaRPr sz="72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44" name="Google Shape;344;gf6bdcc1794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3175" y="224025"/>
            <a:ext cx="1957324" cy="108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9EA2260-9256-4D1C-9E94-BD0A4DAEA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43" y="539026"/>
            <a:ext cx="9890913" cy="577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41302"/>
      </p:ext>
    </p:extLst>
  </p:cSld>
  <p:clrMapOvr>
    <a:masterClrMapping/>
  </p:clrMapOvr>
</p:sld>
</file>

<file path=ppt/theme/theme1.xml><?xml version="1.0" encoding="utf-8"?>
<a:theme xmlns:a="http://schemas.openxmlformats.org/drawingml/2006/main" name="Full colours">
  <a:themeElements>
    <a:clrScheme name="ESN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E3192"/>
      </a:accent1>
      <a:accent2>
        <a:srgbClr val="EC008C"/>
      </a:accent2>
      <a:accent3>
        <a:srgbClr val="F47B20"/>
      </a:accent3>
      <a:accent4>
        <a:srgbClr val="00AEEF"/>
      </a:accent4>
      <a:accent5>
        <a:srgbClr val="7AC143"/>
      </a:accent5>
      <a:accent6>
        <a:srgbClr val="FFFFFF"/>
      </a:accent6>
      <a:hlink>
        <a:srgbClr val="00AEEF"/>
      </a:hlink>
      <a:folHlink>
        <a:srgbClr val="2E31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yan">
  <a:themeElements>
    <a:clrScheme name="ESN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E3192"/>
      </a:accent1>
      <a:accent2>
        <a:srgbClr val="EC008C"/>
      </a:accent2>
      <a:accent3>
        <a:srgbClr val="F47B20"/>
      </a:accent3>
      <a:accent4>
        <a:srgbClr val="00AEEF"/>
      </a:accent4>
      <a:accent5>
        <a:srgbClr val="7AC143"/>
      </a:accent5>
      <a:accent6>
        <a:srgbClr val="FFFFFF"/>
      </a:accent6>
      <a:hlink>
        <a:srgbClr val="00AEEF"/>
      </a:hlink>
      <a:folHlink>
        <a:srgbClr val="2E31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ange">
  <a:themeElements>
    <a:clrScheme name="ESN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E3192"/>
      </a:accent1>
      <a:accent2>
        <a:srgbClr val="EC008C"/>
      </a:accent2>
      <a:accent3>
        <a:srgbClr val="F47B20"/>
      </a:accent3>
      <a:accent4>
        <a:srgbClr val="00AEEF"/>
      </a:accent4>
      <a:accent5>
        <a:srgbClr val="7AC143"/>
      </a:accent5>
      <a:accent6>
        <a:srgbClr val="FFFFFF"/>
      </a:accent6>
      <a:hlink>
        <a:srgbClr val="00AEEF"/>
      </a:hlink>
      <a:folHlink>
        <a:srgbClr val="2E31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reen">
  <a:themeElements>
    <a:clrScheme name="ESN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E3192"/>
      </a:accent1>
      <a:accent2>
        <a:srgbClr val="EC008C"/>
      </a:accent2>
      <a:accent3>
        <a:srgbClr val="F47B20"/>
      </a:accent3>
      <a:accent4>
        <a:srgbClr val="00AEEF"/>
      </a:accent4>
      <a:accent5>
        <a:srgbClr val="7AC143"/>
      </a:accent5>
      <a:accent6>
        <a:srgbClr val="FFFFFF"/>
      </a:accent6>
      <a:hlink>
        <a:srgbClr val="00AEEF"/>
      </a:hlink>
      <a:folHlink>
        <a:srgbClr val="2E31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ark Blue">
  <a:themeElements>
    <a:clrScheme name="ESN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E3192"/>
      </a:accent1>
      <a:accent2>
        <a:srgbClr val="EC008C"/>
      </a:accent2>
      <a:accent3>
        <a:srgbClr val="F47B20"/>
      </a:accent3>
      <a:accent4>
        <a:srgbClr val="00AEEF"/>
      </a:accent4>
      <a:accent5>
        <a:srgbClr val="7AC143"/>
      </a:accent5>
      <a:accent6>
        <a:srgbClr val="FFFFFF"/>
      </a:accent6>
      <a:hlink>
        <a:srgbClr val="00AEEF"/>
      </a:hlink>
      <a:folHlink>
        <a:srgbClr val="2E31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agenta">
  <a:themeElements>
    <a:clrScheme name="ESN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E3192"/>
      </a:accent1>
      <a:accent2>
        <a:srgbClr val="EC008C"/>
      </a:accent2>
      <a:accent3>
        <a:srgbClr val="F47B20"/>
      </a:accent3>
      <a:accent4>
        <a:srgbClr val="00AEEF"/>
      </a:accent4>
      <a:accent5>
        <a:srgbClr val="7AC143"/>
      </a:accent5>
      <a:accent6>
        <a:srgbClr val="FFFFFF"/>
      </a:accent6>
      <a:hlink>
        <a:srgbClr val="00AEEF"/>
      </a:hlink>
      <a:folHlink>
        <a:srgbClr val="2E31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1689</Words>
  <Application>Microsoft Office PowerPoint</Application>
  <PresentationFormat>Široki zaslon</PresentationFormat>
  <Paragraphs>239</Paragraphs>
  <Slides>68</Slides>
  <Notes>20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6</vt:i4>
      </vt:variant>
      <vt:variant>
        <vt:lpstr>Naslovi slajdova</vt:lpstr>
      </vt:variant>
      <vt:variant>
        <vt:i4>68</vt:i4>
      </vt:variant>
    </vt:vector>
  </HeadingPairs>
  <TitlesOfParts>
    <vt:vector size="81" baseType="lpstr">
      <vt:lpstr>Courier New</vt:lpstr>
      <vt:lpstr>Times New Roman</vt:lpstr>
      <vt:lpstr>Oswald</vt:lpstr>
      <vt:lpstr>EC Square Sans Pro</vt:lpstr>
      <vt:lpstr>Arial</vt:lpstr>
      <vt:lpstr>Lato</vt:lpstr>
      <vt:lpstr>Calibri</vt:lpstr>
      <vt:lpstr>Full colours</vt:lpstr>
      <vt:lpstr>Cyan</vt:lpstr>
      <vt:lpstr>Orange</vt:lpstr>
      <vt:lpstr>Green</vt:lpstr>
      <vt:lpstr>Dark Blue</vt:lpstr>
      <vt:lpstr>Magenta</vt:lpstr>
      <vt:lpstr>Let’s change the world!</vt:lpstr>
      <vt:lpstr>Tko smo mi?  </vt:lpstr>
      <vt:lpstr>Što mi zapravo radimo?</vt:lpstr>
      <vt:lpstr>Što mi zapravo radimo?</vt:lpstr>
      <vt:lpstr>Što je to mobilnost?</vt:lpstr>
      <vt:lpstr>PowerPoint prezentacija</vt:lpstr>
      <vt:lpstr>TIPOVI MOBILNOSTI </vt:lpstr>
      <vt:lpstr>Ono što svi žele i znaju: Erasmus+ </vt:lpstr>
      <vt:lpstr>PowerPoint prezentacija</vt:lpstr>
      <vt:lpstr>Erasmus+ studijski boravak </vt:lpstr>
      <vt:lpstr>PowerPoint prezentacija</vt:lpstr>
      <vt:lpstr>Erasmus+ studijski boravak </vt:lpstr>
      <vt:lpstr>Erasmus+ studijski boravak </vt:lpstr>
      <vt:lpstr>PowerPoint prezentacija</vt:lpstr>
      <vt:lpstr>Erasmus+ studijski boravak </vt:lpstr>
      <vt:lpstr>Proces prijave na Erasmus+</vt:lpstr>
      <vt:lpstr>ŠTO UČINITI PRIJE NATJEČAJA?</vt:lpstr>
      <vt:lpstr>NEŠTO NOVO U NATJEČAJU 21./22.</vt:lpstr>
      <vt:lpstr>DODATNA FINANCIJSKA POTPORA</vt:lpstr>
      <vt:lpstr>DODATNA FINANCIJSKA POTPORA</vt:lpstr>
      <vt:lpstr>PREPREKE S KOJIMA SE MOŽETE SUSRESTI</vt:lpstr>
      <vt:lpstr>PRIJE ERASMUSA...</vt:lpstr>
      <vt:lpstr>LEARNING AGREEMENT</vt:lpstr>
      <vt:lpstr>TIJEKOM ERASMUSA...</vt:lpstr>
      <vt:lpstr>TIPS AND TRICKS ZA ERASMUS</vt:lpstr>
      <vt:lpstr>Gdje ići i što raditi?</vt:lpstr>
      <vt:lpstr>S kim putovati i kako?</vt:lpstr>
      <vt:lpstr>ERASMUS+ App</vt:lpstr>
      <vt:lpstr>ESNcard</vt:lpstr>
      <vt:lpstr>PowerPoint prezentacija</vt:lpstr>
      <vt:lpstr>PowerPoint prezentacija</vt:lpstr>
      <vt:lpstr>Buddy sustav</vt:lpstr>
      <vt:lpstr>ErasmusIntern.org</vt:lpstr>
      <vt:lpstr>PowerPoint prezentacija</vt:lpstr>
      <vt:lpstr>ErasmusJobs Platform</vt:lpstr>
      <vt:lpstr>PowerPoint prezentacija</vt:lpstr>
      <vt:lpstr>Što mogu dobiti od razmjene?</vt:lpstr>
      <vt:lpstr> CV I MOTIVACIJSKO PISMO</vt:lpstr>
      <vt:lpstr>PowerPoint prezentacija</vt:lpstr>
      <vt:lpstr>ŠTO JE OSNOVNO ŠTO MORAM ZNATI?</vt:lpstr>
      <vt:lpstr>MOTIVACIJSKO PISMO – sadržaj, struktura, povezanost s temom</vt:lpstr>
      <vt:lpstr>UVOD</vt:lpstr>
      <vt:lpstr>Primjer</vt:lpstr>
      <vt:lpstr>Dodatno</vt:lpstr>
      <vt:lpstr>Razrada</vt:lpstr>
      <vt:lpstr>PowerPoint prezentacija</vt:lpstr>
      <vt:lpstr>Razrada</vt:lpstr>
      <vt:lpstr>PowerPoint prezentacija</vt:lpstr>
      <vt:lpstr>KRAJ</vt:lpstr>
      <vt:lpstr>PRIMJER</vt:lpstr>
      <vt:lpstr>Pismeni Erasmus-ovac je sexy Erasmus-ovac!</vt:lpstr>
      <vt:lpstr>CV</vt:lpstr>
      <vt:lpstr>Kako treba izgledati moj CV?</vt:lpstr>
      <vt:lpstr>PRIMJER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Your turn</vt:lpstr>
      <vt:lpstr>Motivacijsko pismo u natuknicama</vt:lpstr>
      <vt:lpstr>Moj CV</vt:lpstr>
      <vt:lpstr>Što nakon Erasmusa? Pridruži nam se na jesen!</vt:lpstr>
      <vt:lpstr>ERASMUS =  NAJBOLJA ODLUKA U ŽIVOTU!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change the world!</dc:title>
  <dc:creator>Graphic Designer</dc:creator>
  <cp:lastModifiedBy>Karla Birkić</cp:lastModifiedBy>
  <cp:revision>4</cp:revision>
  <dcterms:created xsi:type="dcterms:W3CDTF">2019-06-08T10:36:52Z</dcterms:created>
  <dcterms:modified xsi:type="dcterms:W3CDTF">2022-02-10T12:24:47Z</dcterms:modified>
</cp:coreProperties>
</file>