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7" r:id="rId6"/>
    <p:sldId id="285" r:id="rId7"/>
    <p:sldId id="287" r:id="rId8"/>
    <p:sldId id="286" r:id="rId9"/>
    <p:sldId id="288" r:id="rId10"/>
    <p:sldId id="289" r:id="rId11"/>
    <p:sldId id="283" r:id="rId12"/>
    <p:sldId id="260" r:id="rId13"/>
    <p:sldId id="290" r:id="rId14"/>
    <p:sldId id="291" r:id="rId15"/>
    <p:sldId id="292" r:id="rId16"/>
    <p:sldId id="296" r:id="rId17"/>
    <p:sldId id="294" r:id="rId18"/>
    <p:sldId id="297" r:id="rId19"/>
    <p:sldId id="284" r:id="rId20"/>
    <p:sldId id="280" r:id="rId21"/>
    <p:sldId id="299" r:id="rId22"/>
    <p:sldId id="304" r:id="rId23"/>
    <p:sldId id="300" r:id="rId24"/>
    <p:sldId id="301" r:id="rId25"/>
    <p:sldId id="305" r:id="rId26"/>
    <p:sldId id="298" r:id="rId27"/>
    <p:sldId id="261" r:id="rId28"/>
    <p:sldId id="282" r:id="rId29"/>
  </p:sldIdLst>
  <p:sldSz cx="12192000" cy="6858000"/>
  <p:notesSz cx="6881813" cy="9296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F740-D295-1039-2C86-66AEC1F5D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B273F-82B0-6086-5D14-875B26AD7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C308-D2E8-9AFC-66CD-7772A6A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06E0-4C21-8191-9C9B-B8AB6A2E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1C424-11BA-9B70-45D1-89C71AAE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49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67DD-D72F-029F-E791-4F07F577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43269-1695-FF47-2C0E-29A7D28F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2A595-90B0-DBD5-EFBE-5E555468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402FE-4514-022C-FBB6-62274EE1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789D9-89ED-0F8D-CCBF-0E94335E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50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B4330-F7BC-41BA-0403-FAB788419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0BE12-8B96-2B4E-A734-D155BD043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448B-EA90-FF27-C729-69CCFA92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7E6A5-5E4D-CF7F-93AD-03636673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A92B2-9490-4C76-2FA6-8B7FA2DF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15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51C3-B45D-485A-1AB1-55657072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4F5F-ED45-8EF0-73F5-A9BCD5A54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509ED-E693-D62D-D4A8-16A51B94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E96A-3C88-222C-0698-20771EFD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D12C6-3357-84A4-18D0-8B3139A1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74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AB89-85FD-42EC-2919-BA1B2CFD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285D-DCC4-EE53-FA92-BCD39E70C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4141-5C92-E239-39B5-88E97084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8D89B-8DBF-9841-D6E8-DF480448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C75D-8DB9-9BFA-9139-DD1E6089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79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6044-3F6E-293B-C0AE-634FC4D4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6FB6-9252-4D93-6213-A076BF0F0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ECAC4-B0A7-1ED8-E8A4-62994B0A4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F835D-F68F-580A-E8F3-1C0B37F2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41865-BF96-7FBB-BC61-58BAD90D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C33E-2D2B-59E7-DF34-20CD4F81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0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6A4D-95D4-E39F-4ABB-8F602AFE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E83F7-175E-631E-13DB-A289743CA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88EF3-FB40-255A-822E-E7DDDD6E3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4BEA1-BE06-1C04-130B-CE3565184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87D87-7F13-8461-5F0A-7612C1F96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591A4-D1E7-61E1-02B4-AFF0735F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F65F0-AC0D-FBFF-105D-937B6008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C5865-F7E7-8D34-CE61-90383F5A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81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4710-7122-F0DA-C921-010F12FA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45DCD-541A-094E-FE10-F1E964DE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0DF28-199B-60E7-D622-F42B55DD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FF2D1-034E-79E1-90EA-D116C2A9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3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44B46-835E-4F4A-11F5-2F5C80E0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72256-5669-12CE-C18B-67DCF9AB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A832-6C50-084F-70DA-FF0A1330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92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4FC3-68AE-6A57-C0A7-9D1811B0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6BDB-E623-7400-E742-74CAEB7F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4E436-7313-95A4-E3B6-81E40502A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C46C0-9F41-069E-53CB-C7C8CFBA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916A9-684E-E95A-B8B4-227536D6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16B01-AF40-3B25-6C25-1B886D32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5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22BC-789C-D67D-AD66-4B9EBDB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F654-9975-4C8A-BB2D-7334E24B0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0FDD0-4760-D5F6-C6B6-13A044AB7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AC4E-C74E-EC54-77DA-77536B72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7BEC6-2F21-481D-5D23-D0765B70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2A606-B1D9-42B9-79A5-3C284E2D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65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A3F78-CAA8-74A0-1BA7-CD951E68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7B0F3-B53C-6505-4D42-03EC574B7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F4C7-1B47-85D3-2144-6514C9F8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4A6FFC-89E8-4FCE-A9E2-A01AEEB6690E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A2624-60C6-83BE-58B6-4913AC9D4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20493-961A-768D-EAA3-BDA60644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F94BF-7920-4547-9EB1-D809B8EE5A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4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f.unizg.hr/ured-za-e-ucenje" TargetMode="External"/><Relationship Id="rId2" Type="http://schemas.openxmlformats.org/officeDocument/2006/relationships/hyperlink" Target="mailto:pmarko@vef.unizg.h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D3DE1-5DEF-FF2A-EE8B-15BE96470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897" y="3313280"/>
            <a:ext cx="10640754" cy="775845"/>
          </a:xfrm>
        </p:spPr>
        <p:txBody>
          <a:bodyPr anchor="b">
            <a:normAutofit/>
          </a:bodyPr>
          <a:lstStyle/>
          <a:p>
            <a:r>
              <a:rPr lang="hr-H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Akademija SRCA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E6DC35-81FB-34E7-5E81-D38AD609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99976" y="320231"/>
            <a:ext cx="10130596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6E8634F-EF91-48CE-4DA6-382819D58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81" y="4224327"/>
            <a:ext cx="2571037" cy="25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6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F846A-878C-8843-ECBD-1E7DF4A8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200642-F968-4677-526B-53FA48FBE9E1}"/>
              </a:ext>
            </a:extLst>
          </p:cNvPr>
          <p:cNvSpPr txBox="1"/>
          <p:nvPr/>
        </p:nvSpPr>
        <p:spPr>
          <a:xfrm>
            <a:off x="0" y="2229069"/>
            <a:ext cx="12192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Radionice uz vodstvo predavača (uživo na Srcu ili online)</a:t>
            </a:r>
          </a:p>
          <a:p>
            <a:r>
              <a:rPr lang="hr-HR" sz="2600" b="1" dirty="0" err="1"/>
              <a:t>Wordionica</a:t>
            </a:r>
            <a:r>
              <a:rPr lang="hr-HR" sz="2600" b="1" dirty="0"/>
              <a:t> ili kako oblikovati seminarski rad (Word 2016) (R101)	                         5</a:t>
            </a:r>
          </a:p>
          <a:p>
            <a:r>
              <a:rPr lang="hr-HR" sz="2600" b="1" dirty="0" err="1"/>
              <a:t>Exceliranje</a:t>
            </a:r>
            <a:r>
              <a:rPr lang="hr-HR" sz="2600" b="1" dirty="0"/>
              <a:t> ili kako izraditi tablice, grafikone i formule (Excel 2021) (R202)	           5</a:t>
            </a:r>
          </a:p>
          <a:p>
            <a:r>
              <a:rPr lang="hr-HR" sz="2600" b="1" dirty="0" err="1"/>
              <a:t>PowerPointiranje</a:t>
            </a:r>
            <a:r>
              <a:rPr lang="hr-HR" sz="2600" b="1" dirty="0"/>
              <a:t> ili kako izraditi moćne prezentacije (PowerPoint 2016) (R301)   5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hr-HR" sz="2600" b="1" dirty="0"/>
              <a:t>Osnove </a:t>
            </a:r>
            <a:r>
              <a:rPr lang="hr-HR" sz="2600" b="1" dirty="0" err="1"/>
              <a:t>LaTeX</a:t>
            </a:r>
            <a:r>
              <a:rPr lang="hr-HR" sz="2600" b="1" dirty="0"/>
              <a:t>-a (</a:t>
            </a:r>
            <a:r>
              <a:rPr lang="hr-HR" sz="2600" b="1" dirty="0" err="1"/>
              <a:t>Overleaf</a:t>
            </a:r>
            <a:r>
              <a:rPr lang="hr-HR" sz="2600" b="1" dirty="0"/>
              <a:t>) (A100)	                                                                                             8</a:t>
            </a:r>
          </a:p>
          <a:p>
            <a:r>
              <a:rPr lang="hr-HR" sz="2600" b="1" dirty="0"/>
              <a:t>Osnove rada s alatima za upravljanje referencama (D502)	                                      5</a:t>
            </a:r>
          </a:p>
          <a:p>
            <a:r>
              <a:rPr lang="hr-HR" sz="2600" b="1" dirty="0"/>
              <a:t>Uporaba Creative </a:t>
            </a:r>
            <a:r>
              <a:rPr lang="hr-HR" sz="2600" b="1" dirty="0" err="1"/>
              <a:t>Commons</a:t>
            </a:r>
            <a:r>
              <a:rPr lang="hr-HR" sz="2600" b="1" dirty="0"/>
              <a:t> licenci na obrazovnim sadržajima (V500)	          2</a:t>
            </a:r>
          </a:p>
          <a:p>
            <a:r>
              <a:rPr lang="hr-HR" sz="2600" b="1" dirty="0"/>
              <a:t>Autorstvo, plagiranje i citiranje: što, kako, zašto? (Z300)	                                                   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FAACF-98B7-311A-4D7B-ED15D958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710" t="55544" r="7136" b="1931"/>
          <a:stretch/>
        </p:blipFill>
        <p:spPr>
          <a:xfrm>
            <a:off x="8041532" y="-15059"/>
            <a:ext cx="2363252" cy="272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1887B-55AC-5054-0608-1218101B8A95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Rad s dokumentima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1351-9B5F-2A0E-0EE3-74B66F298330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</p:spTree>
    <p:extLst>
      <p:ext uri="{BB962C8B-B14F-4D97-AF65-F5344CB8AC3E}">
        <p14:creationId xmlns:p14="http://schemas.microsoft.com/office/powerpoint/2010/main" val="215663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141B-0858-DF14-BCF4-BA2311F0E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7F8B2-BB18-0227-8937-95BD77F7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798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C93587-9A8E-5932-8A4C-2636CD7D90AE}"/>
              </a:ext>
            </a:extLst>
          </p:cNvPr>
          <p:cNvSpPr/>
          <p:nvPr/>
        </p:nvSpPr>
        <p:spPr>
          <a:xfrm>
            <a:off x="3962400" y="3346313"/>
            <a:ext cx="3832698" cy="3511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D5D92-97EE-28C5-2A9D-01F7D7553C5F}"/>
              </a:ext>
            </a:extLst>
          </p:cNvPr>
          <p:cNvSpPr/>
          <p:nvPr/>
        </p:nvSpPr>
        <p:spPr>
          <a:xfrm>
            <a:off x="7795098" y="3346314"/>
            <a:ext cx="4396902" cy="3511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DA3F5-D975-09EB-C350-C4D7A30C2AA0}"/>
              </a:ext>
            </a:extLst>
          </p:cNvPr>
          <p:cNvSpPr txBox="1"/>
          <p:nvPr/>
        </p:nvSpPr>
        <p:spPr>
          <a:xfrm>
            <a:off x="4250391" y="1270747"/>
            <a:ext cx="369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/>
              <a:t>KATEGORIJA</a:t>
            </a:r>
          </a:p>
        </p:txBody>
      </p:sp>
    </p:spTree>
    <p:extLst>
      <p:ext uri="{BB962C8B-B14F-4D97-AF65-F5344CB8AC3E}">
        <p14:creationId xmlns:p14="http://schemas.microsoft.com/office/powerpoint/2010/main" val="202026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A58DF-EDB0-A597-C84A-BBEF01EC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15" y="0"/>
            <a:ext cx="788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982FD-5D5A-8BC7-055F-F5608FAB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EDB06-0858-CAAD-6A03-26C6C2DC3784}"/>
              </a:ext>
            </a:extLst>
          </p:cNvPr>
          <p:cNvSpPr txBox="1"/>
          <p:nvPr/>
        </p:nvSpPr>
        <p:spPr>
          <a:xfrm>
            <a:off x="0" y="2884064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Upoznavanje sa sintaksom jezika R i njegova primjena u osnovnoj statističkoj i grafičkoj analizi podataka (S721)	                                                       20</a:t>
            </a:r>
          </a:p>
          <a:p>
            <a:r>
              <a:rPr lang="hr-HR" sz="2800" b="1" dirty="0"/>
              <a:t>Priprema podataka u R-u (S771)	                                                                                12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pl-PL" sz="2800" b="1" dirty="0"/>
              <a:t>Zašto učiti R? (S101)	                                                                                                           5</a:t>
            </a:r>
          </a:p>
          <a:p>
            <a:r>
              <a:rPr lang="pl-PL" sz="2800" b="1" dirty="0"/>
              <a:t>Analiza podataka u istraživačkim projektima (S200)	                                          12</a:t>
            </a:r>
            <a:endParaRPr lang="hr-HR" sz="2800" b="1" dirty="0"/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C26B5-BEF1-3DAE-B8FC-E7B93AB33654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Analiza podataka u R-u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12371-23B4-F557-F796-DEC4DC72BECF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96,60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55CA9-5A22-4956-6A9A-E501989C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7" t="7849" r="65470" b="51611"/>
          <a:stretch/>
        </p:blipFill>
        <p:spPr>
          <a:xfrm>
            <a:off x="8073957" y="0"/>
            <a:ext cx="2477311" cy="27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1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5672B-EA61-F535-4CEA-BCF7EC51F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D63EE0-DDAD-0DC4-210B-31A76E6A8590}"/>
              </a:ext>
            </a:extLst>
          </p:cNvPr>
          <p:cNvSpPr txBox="1"/>
          <p:nvPr/>
        </p:nvSpPr>
        <p:spPr>
          <a:xfrm>
            <a:off x="0" y="3085109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hr-HR" sz="2800" b="1" dirty="0"/>
              <a:t>Naziv											      Trajanje*</a:t>
            </a:r>
          </a:p>
          <a:p>
            <a:r>
              <a:rPr lang="hr-HR" sz="2600" b="1" dirty="0"/>
              <a:t>Osnove rada s alatima za upravljanje referencama (D502)	                                5</a:t>
            </a:r>
          </a:p>
          <a:p>
            <a:r>
              <a:rPr lang="hr-HR" sz="2600" b="1" dirty="0"/>
              <a:t>Upravljanje istraživačkim podacima (P200)	                                                                         8</a:t>
            </a:r>
          </a:p>
          <a:p>
            <a:r>
              <a:rPr lang="hr-HR" sz="2600" b="1" dirty="0"/>
              <a:t>Dokumentacija i anonimizacija istraživačkih podataka (P250)	                                6</a:t>
            </a:r>
          </a:p>
          <a:p>
            <a:r>
              <a:rPr lang="hr-HR" sz="2600" b="1" dirty="0"/>
              <a:t>Otvorena znanost i licenciranje rezultata znanstvenih istraživanja (P300)	     4</a:t>
            </a:r>
          </a:p>
          <a:p>
            <a:r>
              <a:rPr lang="hr-HR" sz="2600" b="1" dirty="0"/>
              <a:t>Analiza podataka u istraživačkim projektima (S200)	                                            12</a:t>
            </a:r>
          </a:p>
          <a:p>
            <a:r>
              <a:rPr lang="hr-HR" sz="2600" b="1" dirty="0"/>
              <a:t>Autorstvo, plagiranje i citiranje: što, kako, zašto? (Z300)	                                               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49CDB-EDFE-5A38-5671-C79578470137}"/>
              </a:ext>
            </a:extLst>
          </p:cNvPr>
          <p:cNvSpPr txBox="1"/>
          <p:nvPr/>
        </p:nvSpPr>
        <p:spPr>
          <a:xfrm>
            <a:off x="718943" y="1134380"/>
            <a:ext cx="554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Rad s istraživačkim podacima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1AAB0-206E-40E1-28D5-4D06FD30BBD8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612AEE-5AC1-6A4C-F924-8376813E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48" t="7187" r="34201" b="50000"/>
          <a:stretch/>
        </p:blipFill>
        <p:spPr>
          <a:xfrm>
            <a:off x="7658910" y="0"/>
            <a:ext cx="2470825" cy="2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3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2A141-908E-6F34-74E1-2C347370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19C56B-4C3A-22D2-6505-5C941586CB33}"/>
              </a:ext>
            </a:extLst>
          </p:cNvPr>
          <p:cNvSpPr txBox="1"/>
          <p:nvPr/>
        </p:nvSpPr>
        <p:spPr>
          <a:xfrm>
            <a:off x="0" y="2897039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Pristup i korištenje resursa Supek i Vrančić (R810)	                                        11</a:t>
            </a:r>
          </a:p>
          <a:p>
            <a:r>
              <a:rPr lang="hr-HR" sz="2800" b="1" dirty="0"/>
              <a:t>Korištenje kontejnera na resursima za napredno računanje (R820)	     6</a:t>
            </a:r>
          </a:p>
          <a:p>
            <a:r>
              <a:rPr lang="hr-HR" sz="2800" b="1" dirty="0"/>
              <a:t>Aplikacija za strojno učenje na resursu Supek (R830)	                              6</a:t>
            </a:r>
          </a:p>
          <a:p>
            <a:r>
              <a:rPr lang="hr-HR" sz="2800" b="1" dirty="0"/>
              <a:t>Uvod u korištenje platforme Galaxy (R850)	                                                       6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Online tečaj za samostalno učenje</a:t>
            </a:r>
          </a:p>
          <a:p>
            <a:r>
              <a:rPr lang="hr-HR" sz="2800" b="1" dirty="0"/>
              <a:t>Linux za korisnike usluge Napredno računanje (P110)	                              5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DE0FB-36E6-9522-DE4A-60B479683D59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Napredno računanje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1402A-BA39-53A0-8E56-859AE27515C2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D7538-F203-70E3-94FE-235B8899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1" t="6373" r="1369" b="50828"/>
          <a:stretch/>
        </p:blipFill>
        <p:spPr>
          <a:xfrm>
            <a:off x="7561633" y="0"/>
            <a:ext cx="2581073" cy="29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154DB-98C1-5567-DB91-B74ED7439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004ED6-EEB3-9DB2-8301-F1BBC449A0ED}"/>
              </a:ext>
            </a:extLst>
          </p:cNvPr>
          <p:cNvSpPr txBox="1"/>
          <p:nvPr/>
        </p:nvSpPr>
        <p:spPr>
          <a:xfrm>
            <a:off x="0" y="2034523"/>
            <a:ext cx="1219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Proračunske tablice - napredna razina (Excel2021)(E440)			   16</a:t>
            </a:r>
          </a:p>
          <a:p>
            <a:r>
              <a:rPr lang="hr-HR" sz="2800" b="1" dirty="0"/>
              <a:t>Proračunske tablice - ekspertna razina (Excel 2021)(E470)	                16</a:t>
            </a:r>
          </a:p>
          <a:p>
            <a:r>
              <a:rPr lang="hr-HR" sz="2800" b="1" dirty="0"/>
              <a:t>Upoznavanje sa sintaksom jezika R i njegova primjena u osnovnoj statističkoj i grafičkoj analizi podataka (S721)	                                                      20</a:t>
            </a:r>
          </a:p>
          <a:p>
            <a:r>
              <a:rPr lang="hr-HR" sz="2800" b="1" dirty="0"/>
              <a:t>Priprema podataka u R-u (S771)	                                                                               12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pl-PL" sz="2800" b="1" dirty="0"/>
              <a:t>Zašto učiti R? (S101)									      5</a:t>
            </a:r>
          </a:p>
          <a:p>
            <a:r>
              <a:rPr lang="pl-PL" sz="2800" b="1" dirty="0"/>
              <a:t>Analiza podataka u istraživačkim projektima (S200)				    12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BD2BF-F8A3-CDD8-88D9-C10F137416D6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Statistika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F8380-6A3C-E857-048F-D9FA4318F74E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158,40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1F706-0A4B-5AAE-36D5-18CB07CAC1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4" t="55603" r="65552" b="1466"/>
          <a:stretch/>
        </p:blipFill>
        <p:spPr>
          <a:xfrm>
            <a:off x="8268511" y="0"/>
            <a:ext cx="2156083" cy="25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DF86F-E31B-B979-9506-BFE25345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9719B-C1E2-1639-1F17-8327552B7A64}"/>
              </a:ext>
            </a:extLst>
          </p:cNvPr>
          <p:cNvSpPr txBox="1"/>
          <p:nvPr/>
        </p:nvSpPr>
        <p:spPr>
          <a:xfrm>
            <a:off x="0" y="3759557"/>
            <a:ext cx="1219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/>
              <a:t>Osnove programiranja (Python)(D450)	                                                                16</a:t>
            </a:r>
          </a:p>
          <a:p>
            <a:r>
              <a:rPr lang="hr-HR" sz="2800" b="1" dirty="0"/>
              <a:t>Programiranje u Pythonu (D460)	                                                                             16</a:t>
            </a:r>
          </a:p>
          <a:p>
            <a:r>
              <a:rPr lang="hr-HR" sz="2800" b="1" dirty="0"/>
              <a:t>Uvod u SQL (D301)	                                                                                                      20</a:t>
            </a:r>
          </a:p>
          <a:p>
            <a:r>
              <a:rPr lang="hr-HR" sz="2800" b="1" dirty="0"/>
              <a:t>Osnove projektiranja baza podataka (D310)	                                                    20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F6BE8-BD39-CFBC-A062-FD4EA4167AE7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Programiranje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E94C2-B76C-6878-09E4-F5B9542A2BF7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135,00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D689C-1B51-2546-6DB0-921001A6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19" t="55508" r="33378" b="1938"/>
          <a:stretch/>
        </p:blipFill>
        <p:spPr>
          <a:xfrm>
            <a:off x="7438416" y="0"/>
            <a:ext cx="2561618" cy="29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2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E510A-3B27-04E2-9A83-BF0E68E1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05166-B3E7-7606-C33C-96BF938FEB47}"/>
              </a:ext>
            </a:extLst>
          </p:cNvPr>
          <p:cNvSpPr txBox="1"/>
          <p:nvPr/>
        </p:nvSpPr>
        <p:spPr>
          <a:xfrm>
            <a:off x="0" y="2229069"/>
            <a:ext cx="12192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Radionice uz vodstvo predavača (uživo na Srcu ili online)</a:t>
            </a:r>
          </a:p>
          <a:p>
            <a:r>
              <a:rPr lang="hr-HR" sz="2600" b="1" dirty="0" err="1"/>
              <a:t>Wordionica</a:t>
            </a:r>
            <a:r>
              <a:rPr lang="hr-HR" sz="2600" b="1" dirty="0"/>
              <a:t> ili kako oblikovati seminarski rad (Word 2016) (R101)	                         5</a:t>
            </a:r>
          </a:p>
          <a:p>
            <a:r>
              <a:rPr lang="hr-HR" sz="2600" b="1" dirty="0" err="1"/>
              <a:t>Exceliranje</a:t>
            </a:r>
            <a:r>
              <a:rPr lang="hr-HR" sz="2600" b="1" dirty="0"/>
              <a:t> ili kako izraditi tablice, grafikone i formule (Excel 2021) (R202)	           5</a:t>
            </a:r>
          </a:p>
          <a:p>
            <a:r>
              <a:rPr lang="hr-HR" sz="2600" b="1" dirty="0" err="1"/>
              <a:t>PowerPointiranje</a:t>
            </a:r>
            <a:r>
              <a:rPr lang="hr-HR" sz="2600" b="1" dirty="0"/>
              <a:t> ili kako izraditi moćne prezentacije (PowerPoint 2016) (R301)   5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hr-HR" sz="2600" b="1" dirty="0"/>
              <a:t>Osnove </a:t>
            </a:r>
            <a:r>
              <a:rPr lang="hr-HR" sz="2600" b="1" dirty="0" err="1"/>
              <a:t>LaTeX</a:t>
            </a:r>
            <a:r>
              <a:rPr lang="hr-HR" sz="2600" b="1" dirty="0"/>
              <a:t>-a (</a:t>
            </a:r>
            <a:r>
              <a:rPr lang="hr-HR" sz="2600" b="1" dirty="0" err="1"/>
              <a:t>Overleaf</a:t>
            </a:r>
            <a:r>
              <a:rPr lang="hr-HR" sz="2600" b="1" dirty="0"/>
              <a:t>) (A100)	                                                                                             8</a:t>
            </a:r>
          </a:p>
          <a:p>
            <a:r>
              <a:rPr lang="hr-HR" sz="2600" b="1" dirty="0"/>
              <a:t>Osnove rada s alatima za upravljanje referencama (D502)	                                      5</a:t>
            </a:r>
          </a:p>
          <a:p>
            <a:r>
              <a:rPr lang="hr-HR" sz="2600" b="1" dirty="0"/>
              <a:t>Uporaba Creative </a:t>
            </a:r>
            <a:r>
              <a:rPr lang="hr-HR" sz="2600" b="1" dirty="0" err="1"/>
              <a:t>Commons</a:t>
            </a:r>
            <a:r>
              <a:rPr lang="hr-HR" sz="2600" b="1" dirty="0"/>
              <a:t> licenci na obrazovnim sadržajima (V500)	          2</a:t>
            </a:r>
          </a:p>
          <a:p>
            <a:r>
              <a:rPr lang="hr-HR" sz="2600" b="1" dirty="0"/>
              <a:t>Autorstvo, plagiranje i citiranje: što, kako, zašto? (Z300)	                                                   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C4E7D-A6E4-28CE-BC74-56394D1B0BB3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Rad s dokumentima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D31CB-08BF-2185-13E7-051666A7FD31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2B5AA7-FD0C-B149-00FB-EA4268E2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22" t="55508" r="2192" b="1938"/>
          <a:stretch/>
        </p:blipFill>
        <p:spPr>
          <a:xfrm>
            <a:off x="8138808" y="0"/>
            <a:ext cx="2198729" cy="26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D17FB-686D-3E48-9B53-04C9F5414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A0745-15CA-AFDA-75E3-387B80A9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798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4C08E4-8B95-A507-D548-0DBD9542FEF0}"/>
              </a:ext>
            </a:extLst>
          </p:cNvPr>
          <p:cNvSpPr/>
          <p:nvPr/>
        </p:nvSpPr>
        <p:spPr>
          <a:xfrm>
            <a:off x="0" y="3346315"/>
            <a:ext cx="4396902" cy="3511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E35F79-4428-987F-6711-590A9A61688A}"/>
              </a:ext>
            </a:extLst>
          </p:cNvPr>
          <p:cNvSpPr/>
          <p:nvPr/>
        </p:nvSpPr>
        <p:spPr>
          <a:xfrm>
            <a:off x="4396902" y="3346315"/>
            <a:ext cx="3858638" cy="3511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DA028-FE20-2D0B-0EBB-BA3DE4727B26}"/>
              </a:ext>
            </a:extLst>
          </p:cNvPr>
          <p:cNvSpPr txBox="1"/>
          <p:nvPr/>
        </p:nvSpPr>
        <p:spPr>
          <a:xfrm>
            <a:off x="4250391" y="1270747"/>
            <a:ext cx="369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/>
              <a:t>KATEGORIJA</a:t>
            </a:r>
          </a:p>
        </p:txBody>
      </p:sp>
    </p:spTree>
    <p:extLst>
      <p:ext uri="{BB962C8B-B14F-4D97-AF65-F5344CB8AC3E}">
        <p14:creationId xmlns:p14="http://schemas.microsoft.com/office/powerpoint/2010/main" val="127869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140C4-3160-E1FA-846A-66EC9E0974B4}"/>
              </a:ext>
            </a:extLst>
          </p:cNvPr>
          <p:cNvSpPr txBox="1"/>
          <p:nvPr/>
        </p:nvSpPr>
        <p:spPr>
          <a:xfrm>
            <a:off x="0" y="868858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b="1" dirty="0"/>
              <a:t>Omogućava kontinuirano usavršavanje digitalnih vještina zaposlenika</a:t>
            </a:r>
          </a:p>
          <a:p>
            <a:pPr marL="285750" indent="-285750">
              <a:buFontTx/>
              <a:buChar char="-"/>
            </a:pPr>
            <a:r>
              <a:rPr lang="hr-HR" sz="2400" b="1" dirty="0"/>
              <a:t>Pomaže u poboljšanju kvalitete i rezultata rada na ustanovi</a:t>
            </a:r>
          </a:p>
          <a:p>
            <a:pPr marL="285750" indent="-285750">
              <a:buFontTx/>
              <a:buChar char="-"/>
            </a:pPr>
            <a:r>
              <a:rPr lang="hr-HR" sz="2400" b="1" dirty="0"/>
              <a:t>Unaprjeđuje kulturu cjeloživotnog učenja</a:t>
            </a:r>
          </a:p>
          <a:p>
            <a:pPr marL="285750" indent="-285750">
              <a:buFontTx/>
              <a:buChar char="-"/>
            </a:pPr>
            <a:r>
              <a:rPr lang="hr-HR" sz="2400" b="1" dirty="0"/>
              <a:t>Pozitivno djeluje na jačanje timskog rada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2EABD-B458-54D3-C2EE-89E77FD9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887"/>
          <a:stretch/>
        </p:blipFill>
        <p:spPr>
          <a:xfrm>
            <a:off x="0" y="3429000"/>
            <a:ext cx="12192000" cy="3423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E684E-C56F-1E1D-B057-829BF0C7F59B}"/>
              </a:ext>
            </a:extLst>
          </p:cNvPr>
          <p:cNvSpPr txBox="1"/>
          <p:nvPr/>
        </p:nvSpPr>
        <p:spPr>
          <a:xfrm>
            <a:off x="4778086" y="2784763"/>
            <a:ext cx="263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KATEGORIJE: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08691-A36F-699F-4908-562B636357CC}"/>
              </a:ext>
            </a:extLst>
          </p:cNvPr>
          <p:cNvSpPr txBox="1"/>
          <p:nvPr/>
        </p:nvSpPr>
        <p:spPr>
          <a:xfrm>
            <a:off x="771727" y="59240"/>
            <a:ext cx="10544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/>
              <a:t>Akademija Srca je nova edukacijska platforma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1F37E4-EB81-384F-3DC8-710465130F95}"/>
              </a:ext>
            </a:extLst>
          </p:cNvPr>
          <p:cNvGrpSpPr/>
          <p:nvPr/>
        </p:nvGrpSpPr>
        <p:grpSpPr>
          <a:xfrm>
            <a:off x="3304088" y="4050565"/>
            <a:ext cx="5895109" cy="1932709"/>
            <a:chOff x="3148445" y="4174521"/>
            <a:chExt cx="5895109" cy="19327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068896-D5E4-F264-2C6E-F37862D106F6}"/>
                </a:ext>
              </a:extLst>
            </p:cNvPr>
            <p:cNvSpPr/>
            <p:nvPr/>
          </p:nvSpPr>
          <p:spPr>
            <a:xfrm>
              <a:off x="3148445" y="4174521"/>
              <a:ext cx="5895109" cy="1932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CC9067-4D25-9CDE-AA82-35038287242B}"/>
                </a:ext>
              </a:extLst>
            </p:cNvPr>
            <p:cNvSpPr txBox="1"/>
            <p:nvPr/>
          </p:nvSpPr>
          <p:spPr>
            <a:xfrm>
              <a:off x="3601812" y="4633043"/>
              <a:ext cx="48975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0" b="1" dirty="0"/>
                <a:t>KNJIŽNIČARI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7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5419B-1477-14D1-EAE0-0E37194A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A7463-5E51-66F8-07A5-F6249A04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08" y="0"/>
            <a:ext cx="900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38F3C-5637-B1B9-E1A5-E99C2D670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FD3E6D-F4D1-A3C3-D179-574A791D72B4}"/>
              </a:ext>
            </a:extLst>
          </p:cNvPr>
          <p:cNvSpPr txBox="1"/>
          <p:nvPr/>
        </p:nvSpPr>
        <p:spPr>
          <a:xfrm>
            <a:off x="0" y="2456054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Pregled infrastrukture i osnove korištenja usluge VDC - Virtualni podatkovni centri (R900)	                                                                                          3</a:t>
            </a:r>
          </a:p>
          <a:p>
            <a:r>
              <a:rPr lang="hr-HR" sz="2800" b="1" dirty="0"/>
              <a:t>Osnove administracije operacijskog sustava 1 (Linux) (L101)	             20</a:t>
            </a:r>
          </a:p>
          <a:p>
            <a:r>
              <a:rPr lang="hr-HR" sz="2800" b="1" dirty="0"/>
              <a:t>Osnove administracije operacijskog sustava 2 (Linux) (L102)	             20</a:t>
            </a:r>
          </a:p>
          <a:p>
            <a:r>
              <a:rPr lang="hr-HR" sz="2800" b="1" dirty="0"/>
              <a:t>Napredna administracija operacijskog sustava na poslužitelju </a:t>
            </a:r>
          </a:p>
          <a:p>
            <a:r>
              <a:rPr lang="hr-HR" sz="2800" b="1" dirty="0"/>
              <a:t>(</a:t>
            </a:r>
            <a:r>
              <a:rPr lang="hr-HR" sz="2800" b="1" dirty="0" err="1"/>
              <a:t>Debian</a:t>
            </a:r>
            <a:r>
              <a:rPr lang="hr-HR" sz="2800" b="1" dirty="0"/>
              <a:t>) (L201)	                                                                                                                 20</a:t>
            </a:r>
          </a:p>
          <a:p>
            <a:r>
              <a:rPr lang="hr-HR" sz="2800" b="1" dirty="0"/>
              <a:t>Uspostava i prilagodba mrežnih servisa (</a:t>
            </a:r>
            <a:r>
              <a:rPr lang="hr-HR" sz="2800" b="1" dirty="0" err="1"/>
              <a:t>Debian</a:t>
            </a:r>
            <a:r>
              <a:rPr lang="hr-HR" sz="2800" b="1" dirty="0"/>
              <a:t>) (L202)	                         20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1CBC5-C8E9-D090-1327-7E1678AA0BBB}"/>
              </a:ext>
            </a:extLst>
          </p:cNvPr>
          <p:cNvSpPr txBox="1"/>
          <p:nvPr/>
        </p:nvSpPr>
        <p:spPr>
          <a:xfrm>
            <a:off x="718943" y="1134380"/>
            <a:ext cx="554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Virtualni podatkovni centri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C383F-A348-60DA-F243-E665FE2817ED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334,80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655F6-6203-F779-8C0C-CBEBD46C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9" t="8889" r="67074" b="48788"/>
          <a:stretch/>
        </p:blipFill>
        <p:spPr>
          <a:xfrm>
            <a:off x="7942063" y="0"/>
            <a:ext cx="2490130" cy="28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01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B0C24-E168-F5F9-D01B-F55A01DB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D4712-AEA9-6AB5-C0AE-EE4E3B4304E7}"/>
              </a:ext>
            </a:extLst>
          </p:cNvPr>
          <p:cNvSpPr txBox="1"/>
          <p:nvPr/>
        </p:nvSpPr>
        <p:spPr>
          <a:xfrm>
            <a:off x="0" y="3759557"/>
            <a:ext cx="1219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/>
              <a:t>Osnove programiranja (Python)(D450)	                                                                16</a:t>
            </a:r>
          </a:p>
          <a:p>
            <a:r>
              <a:rPr lang="hr-HR" sz="2800" b="1" dirty="0"/>
              <a:t>Programiranje u Pythonu (D460)	                                                                             16</a:t>
            </a:r>
          </a:p>
          <a:p>
            <a:r>
              <a:rPr lang="hr-HR" sz="2800" b="1" dirty="0"/>
              <a:t>Uvod u SQL (D301)	                                                                                                      20</a:t>
            </a:r>
          </a:p>
          <a:p>
            <a:r>
              <a:rPr lang="hr-HR" sz="2800" b="1" dirty="0"/>
              <a:t>Osnove projektiranja baza podataka (D310)	                                                    20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0533A-909F-5CAA-B038-0C2E520078DE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Programiranje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785F9-586E-3B11-D072-F22697940760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135,00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BD61A-E4FE-CD50-088A-56C214D2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73" t="8182" r="38309" b="50000"/>
          <a:stretch/>
        </p:blipFill>
        <p:spPr>
          <a:xfrm>
            <a:off x="7640338" y="-7179"/>
            <a:ext cx="2604655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4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06701-E1F6-890A-A002-CE04E796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580D1F-DCAC-CA4B-EE0D-7D8776FDD925}"/>
              </a:ext>
            </a:extLst>
          </p:cNvPr>
          <p:cNvSpPr txBox="1"/>
          <p:nvPr/>
        </p:nvSpPr>
        <p:spPr>
          <a:xfrm>
            <a:off x="0" y="3746765"/>
            <a:ext cx="1219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Uvod u HTML (C201)	                                                                                                      12</a:t>
            </a:r>
          </a:p>
          <a:p>
            <a:r>
              <a:rPr lang="hr-HR" sz="2800" b="1" dirty="0"/>
              <a:t>Uvod u CSS (C220)	                                                                                                      12</a:t>
            </a:r>
          </a:p>
          <a:p>
            <a:r>
              <a:rPr lang="hr-HR" sz="2800" b="1" dirty="0"/>
              <a:t>Osnove JavaScripta (C502)	                                                                                          12</a:t>
            </a:r>
          </a:p>
          <a:p>
            <a:r>
              <a:rPr lang="hr-HR" sz="2800" b="1" dirty="0"/>
              <a:t>Osnove rada u WordPressu (C702)	                                                                             16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F9CC0-7D25-D8CD-1C99-E8FDD9400696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Web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23F09-33F7-0A35-1113-98D433D3FED0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103,50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C05F1-FA0E-5792-3517-61CF5430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536" t="8384" r="9314" b="50000"/>
          <a:stretch/>
        </p:blipFill>
        <p:spPr>
          <a:xfrm>
            <a:off x="7107382" y="-252"/>
            <a:ext cx="3063623" cy="33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9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25424-ADFA-0533-E109-C2ADF5F7B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C98B94-D727-B2D6-DE9E-62CCD78CD49B}"/>
              </a:ext>
            </a:extLst>
          </p:cNvPr>
          <p:cNvSpPr txBox="1"/>
          <p:nvPr/>
        </p:nvSpPr>
        <p:spPr>
          <a:xfrm>
            <a:off x="0" y="3305601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hr-HR" sz="2800" b="1" dirty="0"/>
              <a:t>Naziv											      Trajanje*</a:t>
            </a:r>
          </a:p>
          <a:p>
            <a:r>
              <a:rPr lang="pl-PL" sz="2800" b="1" dirty="0"/>
              <a:t>Osnove rada u ISVU-u (A605)	                                                                                             2</a:t>
            </a:r>
          </a:p>
          <a:p>
            <a:r>
              <a:rPr lang="pl-PL" sz="2800" b="1" dirty="0"/>
              <a:t>Osnove rada u sustavu Merlin (T200)	                                                                  12</a:t>
            </a:r>
          </a:p>
          <a:p>
            <a:r>
              <a:rPr lang="pl-PL" sz="2800" b="1" dirty="0"/>
              <a:t>Napredni rad u sustavu Merlin - Administriranje korisnika (T300)	      8</a:t>
            </a:r>
          </a:p>
          <a:p>
            <a:r>
              <a:rPr lang="pl-PL" sz="2800" b="1" dirty="0"/>
              <a:t>Implementacija kompetencijskog okvira kroz sustav Moodle (U200)	      6</a:t>
            </a:r>
          </a:p>
          <a:p>
            <a:r>
              <a:rPr lang="pl-PL" sz="2800" b="1" dirty="0"/>
              <a:t>Kako provesti online nastavu uz pomoć webinara (Z200)	                             10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75854-0A73-49EA-25F2-31FB109264D5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Podrška e-učenju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4775D-CF65-1F78-41FA-263132D8F48B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353CB-4D30-E37F-9739-E6429DB3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4" t="53232" r="66920" b="3131"/>
          <a:stretch/>
        </p:blipFill>
        <p:spPr>
          <a:xfrm>
            <a:off x="7174394" y="0"/>
            <a:ext cx="2652588" cy="30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0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E0132-2B06-5F8E-7CED-CEB9A221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6F1B5-835A-E00B-9D21-8398FA825792}"/>
              </a:ext>
            </a:extLst>
          </p:cNvPr>
          <p:cNvSpPr txBox="1"/>
          <p:nvPr/>
        </p:nvSpPr>
        <p:spPr>
          <a:xfrm>
            <a:off x="0" y="3740214"/>
            <a:ext cx="1219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Tečajevi i radionica uz vodstvo predavača (uživo na Srcu ili online)</a:t>
            </a:r>
          </a:p>
          <a:p>
            <a:r>
              <a:rPr lang="hr-HR" sz="2800" b="1" dirty="0"/>
              <a:t>Naziv											       Trajanje*</a:t>
            </a:r>
          </a:p>
          <a:p>
            <a:r>
              <a:rPr lang="hr-HR" sz="2800" b="1" dirty="0"/>
              <a:t>Osnove rada s alatima za grafički dizajn (</a:t>
            </a:r>
            <a:r>
              <a:rPr lang="hr-HR" sz="2800" b="1" i="1" dirty="0"/>
              <a:t>Inkscape</a:t>
            </a:r>
            <a:r>
              <a:rPr lang="hr-HR" sz="2800" b="1" dirty="0"/>
              <a:t>, </a:t>
            </a:r>
            <a:r>
              <a:rPr lang="hr-HR" sz="2800" b="1" i="1" dirty="0"/>
              <a:t>GIMP</a:t>
            </a:r>
            <a:r>
              <a:rPr lang="hr-HR" sz="2800" b="1" dirty="0"/>
              <a:t>) (M100)	    16</a:t>
            </a:r>
          </a:p>
          <a:p>
            <a:r>
              <a:rPr lang="hr-HR" sz="2800" b="1" dirty="0"/>
              <a:t>Osnove rada s alatima za snimanje i obradu video sadržaja </a:t>
            </a:r>
          </a:p>
          <a:p>
            <a:r>
              <a:rPr lang="hr-HR" sz="2800" b="1" dirty="0"/>
              <a:t>(</a:t>
            </a:r>
            <a:r>
              <a:rPr lang="hr-HR" sz="2800" b="1" i="1" dirty="0"/>
              <a:t>OBS Studio</a:t>
            </a:r>
            <a:r>
              <a:rPr lang="hr-HR" sz="2800" b="1" dirty="0"/>
              <a:t>, </a:t>
            </a:r>
            <a:r>
              <a:rPr lang="hr-HR" sz="2800" b="1" i="1" dirty="0"/>
              <a:t>Shotcut</a:t>
            </a:r>
            <a:r>
              <a:rPr lang="hr-HR" sz="2800" b="1" dirty="0"/>
              <a:t>) (M200)							    12</a:t>
            </a:r>
          </a:p>
          <a:p>
            <a:r>
              <a:rPr lang="hr-HR" sz="2800" b="1" i="1" dirty="0"/>
              <a:t>Audacity</a:t>
            </a:r>
            <a:r>
              <a:rPr lang="hr-HR" sz="2800" b="1" dirty="0"/>
              <a:t> ili kako snimiti i obraditi zvuk u vlastitoj produkciji (R500)	      5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3B0D2-E2CE-B9C3-5338-3C8482C5B1A4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Multimedija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51CEB-3813-AB38-CBD0-718220EED6DD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54,90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381D3-CFFE-769C-04D6-9D860656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26" t="53333" r="38310" b="2525"/>
          <a:stretch/>
        </p:blipFill>
        <p:spPr>
          <a:xfrm>
            <a:off x="7232073" y="9243"/>
            <a:ext cx="2590800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5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A60FB-5FEC-9953-740C-A443349FE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30DA62-1A27-0BC7-EF14-4EC8B7130091}"/>
              </a:ext>
            </a:extLst>
          </p:cNvPr>
          <p:cNvSpPr txBox="1"/>
          <p:nvPr/>
        </p:nvSpPr>
        <p:spPr>
          <a:xfrm>
            <a:off x="0" y="3438809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Radionice uz vodstvo predavača (uživo na Srcu ili online)</a:t>
            </a:r>
          </a:p>
          <a:p>
            <a:r>
              <a:rPr lang="hr-HR" sz="2600" b="1" dirty="0" err="1"/>
              <a:t>Wordionica</a:t>
            </a:r>
            <a:r>
              <a:rPr lang="hr-HR" sz="2600" b="1" dirty="0"/>
              <a:t> ili kako oblikovati seminarski rad (Word 2016) (R101)	                         5</a:t>
            </a:r>
          </a:p>
          <a:p>
            <a:r>
              <a:rPr lang="hr-HR" sz="2600" b="1" dirty="0" err="1"/>
              <a:t>Exceliranje</a:t>
            </a:r>
            <a:r>
              <a:rPr lang="hr-HR" sz="2600" b="1" dirty="0"/>
              <a:t> ili kako izraditi tablice, grafikone i formule (Excel 2021) (R202)	           5</a:t>
            </a:r>
          </a:p>
          <a:p>
            <a:r>
              <a:rPr lang="hr-HR" sz="2600" b="1" dirty="0" err="1"/>
              <a:t>PowerPointiranje</a:t>
            </a:r>
            <a:r>
              <a:rPr lang="hr-HR" sz="2600" b="1" dirty="0"/>
              <a:t> ili kako izraditi moćne prezentacije (PowerPoint 2016) (R301)   5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Online tečaj za samostalno učenje</a:t>
            </a:r>
          </a:p>
          <a:p>
            <a:r>
              <a:rPr lang="hr-HR" sz="2600" b="1" dirty="0"/>
              <a:t>Osnove </a:t>
            </a:r>
            <a:r>
              <a:rPr lang="hr-HR" sz="2600" b="1" dirty="0" err="1"/>
              <a:t>LaTeX</a:t>
            </a:r>
            <a:r>
              <a:rPr lang="hr-HR" sz="2600" b="1" dirty="0"/>
              <a:t>-a (</a:t>
            </a:r>
            <a:r>
              <a:rPr lang="hr-HR" sz="2600" b="1" dirty="0" err="1"/>
              <a:t>Overleaf</a:t>
            </a:r>
            <a:r>
              <a:rPr lang="hr-HR" sz="2600" b="1" dirty="0"/>
              <a:t>) (A100)	                                                                                             8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CA2B-57D6-929B-D701-A35D1D9BB9B7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Rad s dokumentima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6BABC-60E6-0710-D8E1-774903EDB36E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08E08-64DE-F5FE-770F-7F706D85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097" t="53332" r="9535" b="2601"/>
          <a:stretch/>
        </p:blipFill>
        <p:spPr>
          <a:xfrm>
            <a:off x="7980912" y="0"/>
            <a:ext cx="2472884" cy="29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4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37BFB-7CE0-351D-8F9D-F827E738D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20"/>
            <a:ext cx="12192000" cy="2780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18461-334B-35B7-6E27-3DEFB86BBE3D}"/>
              </a:ext>
            </a:extLst>
          </p:cNvPr>
          <p:cNvSpPr txBox="1"/>
          <p:nvPr/>
        </p:nvSpPr>
        <p:spPr>
          <a:xfrm>
            <a:off x="207523" y="2873511"/>
            <a:ext cx="1184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Minimalan broj polaznika paketa (u timu) je 5, a tim mogu činiti nastavnici, suradnici, administrativno osoblje. Prijave za ustanovu ispunjava Marko Poletto, dr. med. vet.</a:t>
            </a:r>
          </a:p>
          <a:p>
            <a:r>
              <a:rPr lang="hr-HR" b="1" dirty="0">
                <a:solidFill>
                  <a:srgbClr val="FF0000"/>
                </a:solidFill>
              </a:rPr>
              <a:t>Zainteresirane molim da se jave najkasnije pet dana prije kraja termina za prijavu – idući ciklus (10. siječanj 2025.)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FA106-B4F5-7C49-2A67-237422108FA0}"/>
              </a:ext>
            </a:extLst>
          </p:cNvPr>
          <p:cNvSpPr txBox="1"/>
          <p:nvPr/>
        </p:nvSpPr>
        <p:spPr>
          <a:xfrm>
            <a:off x="3929974" y="3811012"/>
            <a:ext cx="4332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Tim prijavljen za prvi ciklus:</a:t>
            </a:r>
          </a:p>
          <a:p>
            <a:r>
              <a:rPr lang="hr-HR" sz="2400" b="1" dirty="0"/>
              <a:t>Jasna Aladrović</a:t>
            </a:r>
          </a:p>
          <a:p>
            <a:r>
              <a:rPr lang="hr-HR" sz="2400" b="1" dirty="0"/>
              <a:t>Lucija Devčić</a:t>
            </a:r>
          </a:p>
          <a:p>
            <a:r>
              <a:rPr lang="hr-HR" sz="2400" b="1" dirty="0"/>
              <a:t>Gordana Gregurić Gračner</a:t>
            </a:r>
          </a:p>
          <a:p>
            <a:r>
              <a:rPr lang="hr-HR" sz="2400" b="1" dirty="0"/>
              <a:t>Jovana Ivanić </a:t>
            </a:r>
          </a:p>
          <a:p>
            <a:r>
              <a:rPr lang="hr-HR" sz="2400" b="1" dirty="0"/>
              <a:t>Snježana Kužir</a:t>
            </a:r>
          </a:p>
          <a:p>
            <a:r>
              <a:rPr lang="hr-HR" sz="2400" b="1" dirty="0"/>
              <a:t>Lana Pađen</a:t>
            </a:r>
          </a:p>
          <a:p>
            <a:r>
              <a:rPr lang="hr-HR" sz="2400" b="1" dirty="0"/>
              <a:t>Marko Poletto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D1311-45B3-DE47-DDAD-53B6EF3DEACE}"/>
              </a:ext>
            </a:extLst>
          </p:cNvPr>
          <p:cNvCxnSpPr/>
          <p:nvPr/>
        </p:nvCxnSpPr>
        <p:spPr>
          <a:xfrm>
            <a:off x="745784" y="953310"/>
            <a:ext cx="101102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0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3A9AE-0ACF-4DB2-E8FD-D5BCE9F9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8DD74B-56C7-343C-FACE-396D762C5C8E}"/>
              </a:ext>
            </a:extLst>
          </p:cNvPr>
          <p:cNvSpPr txBox="1"/>
          <p:nvPr/>
        </p:nvSpPr>
        <p:spPr>
          <a:xfrm>
            <a:off x="4691974" y="3167390"/>
            <a:ext cx="280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Hvala na pažnji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CFB42-AB30-CB82-C58A-0B37D484951E}"/>
              </a:ext>
            </a:extLst>
          </p:cNvPr>
          <p:cNvSpPr txBox="1"/>
          <p:nvPr/>
        </p:nvSpPr>
        <p:spPr>
          <a:xfrm>
            <a:off x="7808069" y="5933871"/>
            <a:ext cx="438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pmarko@vef.unizg.hr</a:t>
            </a:r>
            <a:endParaRPr lang="hr-HR" dirty="0"/>
          </a:p>
          <a:p>
            <a:r>
              <a:rPr lang="hr-HR" dirty="0"/>
              <a:t>Ured za e-učenje</a:t>
            </a:r>
          </a:p>
          <a:p>
            <a:r>
              <a:rPr lang="hr-HR" dirty="0">
                <a:hlinkClick r:id="rId3"/>
              </a:rPr>
              <a:t>https://www.vef.unizg.hr/ured-za-e-ucenje</a:t>
            </a:r>
            <a:endParaRPr lang="hr-HR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039EC7F-9228-7525-4812-30ED2094C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952017" cy="19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80659-B070-E530-C2C2-C734A2FF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798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B9B8CB-D829-2279-30F7-9DB3AB1428C3}"/>
              </a:ext>
            </a:extLst>
          </p:cNvPr>
          <p:cNvSpPr/>
          <p:nvPr/>
        </p:nvSpPr>
        <p:spPr>
          <a:xfrm>
            <a:off x="0" y="3346315"/>
            <a:ext cx="4396902" cy="3511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DD1AD-6484-AACA-71C6-22559DD2DC16}"/>
              </a:ext>
            </a:extLst>
          </p:cNvPr>
          <p:cNvSpPr/>
          <p:nvPr/>
        </p:nvSpPr>
        <p:spPr>
          <a:xfrm>
            <a:off x="7795098" y="3346314"/>
            <a:ext cx="4396902" cy="3511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F22A9-5720-F612-E227-861674D2E60A}"/>
              </a:ext>
            </a:extLst>
          </p:cNvPr>
          <p:cNvSpPr txBox="1"/>
          <p:nvPr/>
        </p:nvSpPr>
        <p:spPr>
          <a:xfrm>
            <a:off x="4250391" y="1270747"/>
            <a:ext cx="369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/>
              <a:t>KATEGORIJA</a:t>
            </a:r>
          </a:p>
        </p:txBody>
      </p:sp>
    </p:spTree>
    <p:extLst>
      <p:ext uri="{BB962C8B-B14F-4D97-AF65-F5344CB8AC3E}">
        <p14:creationId xmlns:p14="http://schemas.microsoft.com/office/powerpoint/2010/main" val="344834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A3263-151E-BF41-3BB0-C1978DED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34" y="0"/>
            <a:ext cx="8672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D331E-4AE5-5FDE-A4A7-B8A2193F4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A01D2C-8E00-5DC5-5452-D7800FAC3FEE}"/>
              </a:ext>
            </a:extLst>
          </p:cNvPr>
          <p:cNvSpPr txBox="1"/>
          <p:nvPr/>
        </p:nvSpPr>
        <p:spPr>
          <a:xfrm>
            <a:off x="0" y="3318569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/>
              <a:t>Osnove rada u sustavu Merlin (T200)						     12</a:t>
            </a:r>
          </a:p>
          <a:p>
            <a:r>
              <a:rPr lang="hr-HR" sz="2800" b="1" dirty="0"/>
              <a:t>Napredni rad u sustavu Merlin - Administriranje korisnika (T300) 	        8</a:t>
            </a:r>
          </a:p>
          <a:p>
            <a:r>
              <a:rPr lang="hr-HR" sz="2800" b="1" dirty="0"/>
              <a:t>Digitalne kompetencije nastavnika u obrazovanju (T400) 			        6</a:t>
            </a:r>
          </a:p>
          <a:p>
            <a:r>
              <a:rPr lang="hr-HR" sz="2800" b="1" dirty="0"/>
              <a:t>Implementacija i vrednovanje ishoda učenja u sustavu </a:t>
            </a:r>
            <a:r>
              <a:rPr lang="hr-HR" sz="2800" b="1" dirty="0" err="1"/>
              <a:t>Moodle</a:t>
            </a:r>
            <a:r>
              <a:rPr lang="hr-HR" sz="2800" b="1" dirty="0"/>
              <a:t> (U210)      6</a:t>
            </a:r>
          </a:p>
          <a:p>
            <a:r>
              <a:rPr lang="hr-HR" sz="2800" b="1" dirty="0"/>
              <a:t>Kako provesti online nastavu uz pomoć webinara (Z200) 			      10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FC434-562C-8B36-A6CB-E3D1B3C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0" t="8687" r="65176" b="48788"/>
          <a:stretch/>
        </p:blipFill>
        <p:spPr>
          <a:xfrm>
            <a:off x="7924799" y="-2089"/>
            <a:ext cx="2960753" cy="3415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C229D6-AF93-1014-9412-AD67B185E242}"/>
              </a:ext>
            </a:extLst>
          </p:cNvPr>
          <p:cNvSpPr txBox="1"/>
          <p:nvPr/>
        </p:nvSpPr>
        <p:spPr>
          <a:xfrm>
            <a:off x="718943" y="1134380"/>
            <a:ext cx="554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Digitalno obrazovanje: </a:t>
            </a:r>
          </a:p>
          <a:p>
            <a:r>
              <a:rPr lang="hr-HR" sz="3200" b="1" dirty="0"/>
              <a:t>e-nastavnik znalac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DD7B7-AD6E-2386-1B9C-02B2A400C1B8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</p:spTree>
    <p:extLst>
      <p:ext uri="{BB962C8B-B14F-4D97-AF65-F5344CB8AC3E}">
        <p14:creationId xmlns:p14="http://schemas.microsoft.com/office/powerpoint/2010/main" val="73638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7909B-0A84-99B0-FACD-FFFAB4B5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1166EC-3B65-1AA1-92CB-D2B0A597C1DF}"/>
              </a:ext>
            </a:extLst>
          </p:cNvPr>
          <p:cNvSpPr txBox="1"/>
          <p:nvPr/>
        </p:nvSpPr>
        <p:spPr>
          <a:xfrm>
            <a:off x="0" y="3059166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hr-HR" sz="2800" b="1" dirty="0"/>
              <a:t>Naziv											       Trajanje*</a:t>
            </a:r>
          </a:p>
          <a:p>
            <a:r>
              <a:rPr lang="hr-HR" sz="2600" b="1" dirty="0"/>
              <a:t>Vrednovanje studentskih postignuća u online okruženju (U100)		        12</a:t>
            </a:r>
          </a:p>
          <a:p>
            <a:r>
              <a:rPr lang="hr-HR" sz="2600" b="1" dirty="0"/>
              <a:t>Implementacija i vrednovanje ishoda učenja u sustavu </a:t>
            </a:r>
            <a:r>
              <a:rPr lang="hr-HR" sz="2600" b="1" dirty="0" err="1"/>
              <a:t>Moodle</a:t>
            </a:r>
            <a:r>
              <a:rPr lang="hr-HR" sz="2600" b="1" dirty="0"/>
              <a:t> (U210)         	           6</a:t>
            </a:r>
          </a:p>
          <a:p>
            <a:r>
              <a:rPr lang="hr-HR" sz="2600" b="1" dirty="0"/>
              <a:t>Napredni rad u sustavu Merlin - Pitanja i testovi (U110)			                      12</a:t>
            </a:r>
          </a:p>
          <a:p>
            <a:r>
              <a:rPr lang="hr-HR" sz="2600" b="1" dirty="0"/>
              <a:t>Kako ocjenjivati pomoću rubrika? (U120)					                         6</a:t>
            </a:r>
          </a:p>
          <a:p>
            <a:r>
              <a:rPr lang="hr-HR" sz="2600" b="1" dirty="0"/>
              <a:t>Napredni rad u sustavu Merlin - Ocjenjivanje (U130)				        14</a:t>
            </a:r>
          </a:p>
          <a:p>
            <a:r>
              <a:rPr lang="hr-HR" sz="2600" b="1" dirty="0"/>
              <a:t>Primjena digitalnih znački u obrazovnim aktivnostima (V400) (opcionalno)            6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99748-1476-AF66-96D9-3E7A4849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60" t="8246" r="36286" b="49229"/>
          <a:stretch/>
        </p:blipFill>
        <p:spPr>
          <a:xfrm>
            <a:off x="7684850" y="0"/>
            <a:ext cx="2746744" cy="3168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9EE90-8F25-3C6B-E4F1-663F2D7D497C}"/>
              </a:ext>
            </a:extLst>
          </p:cNvPr>
          <p:cNvSpPr txBox="1"/>
          <p:nvPr/>
        </p:nvSpPr>
        <p:spPr>
          <a:xfrm>
            <a:off x="718943" y="1134380"/>
            <a:ext cx="554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Digitalno obrazovanje: </a:t>
            </a:r>
          </a:p>
          <a:p>
            <a:r>
              <a:rPr lang="hr-HR" sz="3200" b="1" dirty="0"/>
              <a:t>e-nastavnik evaluator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B8302-CB72-1598-3563-A88712F295F7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</p:spTree>
    <p:extLst>
      <p:ext uri="{BB962C8B-B14F-4D97-AF65-F5344CB8AC3E}">
        <p14:creationId xmlns:p14="http://schemas.microsoft.com/office/powerpoint/2010/main" val="268268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3AD30-C829-F798-7369-F25F47DFD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6901E9-E0BC-8623-0DBE-F1CB0B0C28CB}"/>
              </a:ext>
            </a:extLst>
          </p:cNvPr>
          <p:cNvSpPr txBox="1"/>
          <p:nvPr/>
        </p:nvSpPr>
        <p:spPr>
          <a:xfrm>
            <a:off x="0" y="2573290"/>
            <a:ext cx="12192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Radionica uz vodstvo predavača (uživo na Srcu ili online)				</a:t>
            </a:r>
          </a:p>
          <a:p>
            <a:r>
              <a:rPr lang="hr-HR" sz="2800" b="1" dirty="0"/>
              <a:t>ABC radionica dizajna nastave (V100) 						  </a:t>
            </a:r>
            <a:r>
              <a:rPr lang="hr-HR" sz="2800" b="1" dirty="0">
                <a:solidFill>
                  <a:srgbClr val="FF0000"/>
                </a:solidFill>
              </a:rPr>
              <a:t>3-5**</a:t>
            </a:r>
            <a:endParaRPr lang="hr-HR" sz="2800" b="1" dirty="0"/>
          </a:p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hr-HR" sz="2600" b="1" dirty="0"/>
              <a:t>Osnove rada u sustavu Merlin (T200)							       12</a:t>
            </a:r>
          </a:p>
          <a:p>
            <a:r>
              <a:rPr lang="hr-HR" sz="2600" b="1" dirty="0"/>
              <a:t>Izrada i implementacija multimedijalnog sadržaja u e-kolegijima (V310)	       12</a:t>
            </a:r>
          </a:p>
          <a:p>
            <a:r>
              <a:rPr lang="hr-HR" sz="2600" b="1" dirty="0"/>
              <a:t>Izrada i implementacija interaktivnog sadržaja H5P u sustav </a:t>
            </a:r>
            <a:r>
              <a:rPr lang="hr-HR" sz="2600" b="1" dirty="0" err="1"/>
              <a:t>Moodle</a:t>
            </a:r>
            <a:r>
              <a:rPr lang="hr-HR" sz="2600" b="1" dirty="0"/>
              <a:t> (V320)      12</a:t>
            </a:r>
          </a:p>
          <a:p>
            <a:r>
              <a:rPr lang="hr-HR" sz="2600" b="1" dirty="0"/>
              <a:t>Uporaba Creative </a:t>
            </a:r>
            <a:r>
              <a:rPr lang="hr-HR" sz="2600" b="1" dirty="0" err="1"/>
              <a:t>Commons</a:t>
            </a:r>
            <a:r>
              <a:rPr lang="hr-HR" sz="2600" b="1" dirty="0"/>
              <a:t> licenci na obrazovnim sadržajima (V500)	          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**Trajanje ovisno o načinu održavanja (uživo ili online)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BB5AC-413F-C25D-0E2A-599CFA46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729" t="9538" r="7117" b="47937"/>
          <a:stretch/>
        </p:blipFill>
        <p:spPr>
          <a:xfrm>
            <a:off x="7759137" y="-2089"/>
            <a:ext cx="2588151" cy="2985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3359C-A205-C0F2-AB16-09D27086E842}"/>
              </a:ext>
            </a:extLst>
          </p:cNvPr>
          <p:cNvSpPr txBox="1"/>
          <p:nvPr/>
        </p:nvSpPr>
        <p:spPr>
          <a:xfrm>
            <a:off x="718943" y="1134380"/>
            <a:ext cx="554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Digitalno obrazovanje: </a:t>
            </a:r>
          </a:p>
          <a:p>
            <a:r>
              <a:rPr lang="hr-HR" sz="3200" b="1" dirty="0"/>
              <a:t>e-nastavnik kreator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D6E74-0637-22F6-97D0-26E7B552E141}"/>
              </a:ext>
            </a:extLst>
          </p:cNvPr>
          <p:cNvSpPr txBox="1"/>
          <p:nvPr/>
        </p:nvSpPr>
        <p:spPr>
          <a:xfrm>
            <a:off x="10949224" y="67721"/>
            <a:ext cx="12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besplatno</a:t>
            </a:r>
          </a:p>
        </p:txBody>
      </p:sp>
    </p:spTree>
    <p:extLst>
      <p:ext uri="{BB962C8B-B14F-4D97-AF65-F5344CB8AC3E}">
        <p14:creationId xmlns:p14="http://schemas.microsoft.com/office/powerpoint/2010/main" val="126204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8FA42-53C6-C4A3-657D-D5FF491B8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2931C7-C13A-660A-3946-ABBF020E39D8}"/>
              </a:ext>
            </a:extLst>
          </p:cNvPr>
          <p:cNvSpPr txBox="1"/>
          <p:nvPr/>
        </p:nvSpPr>
        <p:spPr>
          <a:xfrm>
            <a:off x="0" y="2034523"/>
            <a:ext cx="1219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/>
              <a:t>Naziv											      Trajanje*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Tečajevi uz vodstvo predavača (uživo na Srcu ili online)</a:t>
            </a:r>
          </a:p>
          <a:p>
            <a:r>
              <a:rPr lang="hr-HR" sz="2800" b="1" dirty="0"/>
              <a:t>Proračunske tablice - napredna razina (Excel2021)(E440)			   16</a:t>
            </a:r>
          </a:p>
          <a:p>
            <a:r>
              <a:rPr lang="hr-HR" sz="2800" b="1" dirty="0"/>
              <a:t>Proračunske tablice - ekspertna razina (Excel 2021)(E470)	                16</a:t>
            </a:r>
          </a:p>
          <a:p>
            <a:r>
              <a:rPr lang="hr-HR" sz="2800" b="1" dirty="0"/>
              <a:t>Upoznavanje sa sintaksom jezika R i njegova primjena u osnovnoj statističkoj i grafičkoj analizi podataka (S721)	                                                      20</a:t>
            </a:r>
          </a:p>
          <a:p>
            <a:r>
              <a:rPr lang="hr-HR" sz="2800" b="1" dirty="0"/>
              <a:t>Priprema podataka u R-u (S771)	                                                                               12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Online tečajevi za samostalno učenje</a:t>
            </a:r>
          </a:p>
          <a:p>
            <a:r>
              <a:rPr lang="pl-PL" sz="2800" b="1" dirty="0"/>
              <a:t>Zašto učiti R? (S101)									      5</a:t>
            </a:r>
          </a:p>
          <a:p>
            <a:r>
              <a:rPr lang="pl-PL" sz="2800" b="1" dirty="0"/>
              <a:t>Analiza podataka u istraživačkim projektima (S200)				    12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76666-D11F-3806-E2C1-269EBDB0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0" t="55461" r="65176" b="2014"/>
          <a:stretch/>
        </p:blipFill>
        <p:spPr>
          <a:xfrm>
            <a:off x="8372272" y="-2148"/>
            <a:ext cx="2117689" cy="2442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0354B-264A-A0A6-7F34-4B68470BBBEE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Statistika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4214B-8E33-AFB2-2C5A-2E1A3DCABAD5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158,40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3713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6340C-E3A5-74A3-93DA-F873D8FC8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CF177-CF79-720E-685D-28760B657808}"/>
              </a:ext>
            </a:extLst>
          </p:cNvPr>
          <p:cNvSpPr txBox="1"/>
          <p:nvPr/>
        </p:nvSpPr>
        <p:spPr>
          <a:xfrm>
            <a:off x="0" y="3740214"/>
            <a:ext cx="1219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Tečajevi i radionica uz vodstvo predavača (uživo na Srcu ili online)</a:t>
            </a:r>
          </a:p>
          <a:p>
            <a:r>
              <a:rPr lang="hr-HR" sz="2800" b="1" dirty="0"/>
              <a:t>Naziv											       Trajanje*</a:t>
            </a:r>
          </a:p>
          <a:p>
            <a:r>
              <a:rPr lang="hr-HR" sz="2800" b="1" dirty="0"/>
              <a:t>Osnove rada s alatima za grafički dizajn (</a:t>
            </a:r>
            <a:r>
              <a:rPr lang="hr-HR" sz="2800" b="1" i="1" dirty="0"/>
              <a:t>Inkscape</a:t>
            </a:r>
            <a:r>
              <a:rPr lang="hr-HR" sz="2800" b="1" dirty="0"/>
              <a:t>, </a:t>
            </a:r>
            <a:r>
              <a:rPr lang="hr-HR" sz="2800" b="1" i="1" dirty="0"/>
              <a:t>GIMP</a:t>
            </a:r>
            <a:r>
              <a:rPr lang="hr-HR" sz="2800" b="1" dirty="0"/>
              <a:t>) (M100)	    16</a:t>
            </a:r>
          </a:p>
          <a:p>
            <a:r>
              <a:rPr lang="hr-HR" sz="2800" b="1" dirty="0"/>
              <a:t>Osnove rada s alatima za snimanje i obradu video sadržaja </a:t>
            </a:r>
          </a:p>
          <a:p>
            <a:r>
              <a:rPr lang="hr-HR" sz="2800" b="1" dirty="0"/>
              <a:t>(</a:t>
            </a:r>
            <a:r>
              <a:rPr lang="hr-HR" sz="2800" b="1" i="1" dirty="0"/>
              <a:t>OBS Studio</a:t>
            </a:r>
            <a:r>
              <a:rPr lang="hr-HR" sz="2800" b="1" dirty="0"/>
              <a:t>, </a:t>
            </a:r>
            <a:r>
              <a:rPr lang="hr-HR" sz="2800" b="1" i="1" dirty="0"/>
              <a:t>Shotcut</a:t>
            </a:r>
            <a:r>
              <a:rPr lang="hr-HR" sz="2800" b="1" dirty="0"/>
              <a:t>) (M200)							    12</a:t>
            </a:r>
          </a:p>
          <a:p>
            <a:r>
              <a:rPr lang="hr-HR" sz="2800" b="1" i="1" dirty="0"/>
              <a:t>Audacity</a:t>
            </a:r>
            <a:r>
              <a:rPr lang="hr-HR" sz="2800" b="1" dirty="0"/>
              <a:t> ili kako snimiti i obraditi zvuk u vlastitoj produkciji (R500)	      5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*Navedeno trajanje iskazano je u školskim satima (45 minuta).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3085-0C56-2B37-42DC-A344BC51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19" t="55216" r="36027" b="2259"/>
          <a:stretch/>
        </p:blipFill>
        <p:spPr>
          <a:xfrm>
            <a:off x="7198468" y="0"/>
            <a:ext cx="2960753" cy="3415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891CA9-DEA1-842C-2E07-972A917C8607}"/>
              </a:ext>
            </a:extLst>
          </p:cNvPr>
          <p:cNvSpPr txBox="1"/>
          <p:nvPr/>
        </p:nvSpPr>
        <p:spPr>
          <a:xfrm>
            <a:off x="718943" y="1134380"/>
            <a:ext cx="554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Paket Multimedija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EC5A6-0600-83D3-668F-060118AFAA68}"/>
              </a:ext>
            </a:extLst>
          </p:cNvPr>
          <p:cNvSpPr txBox="1"/>
          <p:nvPr/>
        </p:nvSpPr>
        <p:spPr>
          <a:xfrm>
            <a:off x="10949224" y="67721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plaća se</a:t>
            </a:r>
          </a:p>
          <a:p>
            <a:r>
              <a:rPr lang="hr-HR" b="1" dirty="0"/>
              <a:t>54,90 </a:t>
            </a:r>
            <a:r>
              <a:rPr lang="hr-HR" sz="1800" b="1" dirty="0"/>
              <a:t>€</a:t>
            </a:r>
          </a:p>
          <a:p>
            <a:r>
              <a:rPr lang="hr-HR" b="1" dirty="0"/>
              <a:t>po osobi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4229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2228</Words>
  <Application>Microsoft Office PowerPoint</Application>
  <PresentationFormat>Widescreen</PresentationFormat>
  <Paragraphs>237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Akademija SRCA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 Poletto</dc:creator>
  <cp:lastModifiedBy>Marko Poletto</cp:lastModifiedBy>
  <cp:revision>49</cp:revision>
  <cp:lastPrinted>2024-10-31T08:39:16Z</cp:lastPrinted>
  <dcterms:created xsi:type="dcterms:W3CDTF">2024-10-31T08:11:42Z</dcterms:created>
  <dcterms:modified xsi:type="dcterms:W3CDTF">2024-11-19T23:25:41Z</dcterms:modified>
</cp:coreProperties>
</file>